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2"/>
  </p:notesMasterIdLst>
  <p:sldIdLst>
    <p:sldId id="266" r:id="rId2"/>
    <p:sldId id="330" r:id="rId3"/>
    <p:sldId id="267" r:id="rId4"/>
    <p:sldId id="281" r:id="rId5"/>
    <p:sldId id="331" r:id="rId6"/>
    <p:sldId id="332" r:id="rId7"/>
    <p:sldId id="333" r:id="rId8"/>
    <p:sldId id="334" r:id="rId9"/>
    <p:sldId id="335" r:id="rId10"/>
    <p:sldId id="336" r:id="rId11"/>
    <p:sldId id="337" r:id="rId12"/>
    <p:sldId id="338" r:id="rId13"/>
    <p:sldId id="339" r:id="rId14"/>
    <p:sldId id="340" r:id="rId15"/>
    <p:sldId id="341" r:id="rId16"/>
    <p:sldId id="342" r:id="rId17"/>
    <p:sldId id="343" r:id="rId18"/>
    <p:sldId id="344" r:id="rId19"/>
    <p:sldId id="345" r:id="rId20"/>
    <p:sldId id="346" r:id="rId21"/>
    <p:sldId id="347" r:id="rId22"/>
    <p:sldId id="349" r:id="rId23"/>
    <p:sldId id="351" r:id="rId24"/>
    <p:sldId id="352" r:id="rId25"/>
    <p:sldId id="353" r:id="rId26"/>
    <p:sldId id="354" r:id="rId27"/>
    <p:sldId id="355" r:id="rId28"/>
    <p:sldId id="356" r:id="rId29"/>
    <p:sldId id="357" r:id="rId30"/>
    <p:sldId id="358" r:id="rId31"/>
    <p:sldId id="359" r:id="rId32"/>
    <p:sldId id="360" r:id="rId33"/>
    <p:sldId id="361" r:id="rId34"/>
    <p:sldId id="362" r:id="rId35"/>
    <p:sldId id="363" r:id="rId36"/>
    <p:sldId id="364" r:id="rId37"/>
    <p:sldId id="365" r:id="rId38"/>
    <p:sldId id="366" r:id="rId39"/>
    <p:sldId id="367" r:id="rId40"/>
    <p:sldId id="368" r:id="rId41"/>
    <p:sldId id="369" r:id="rId42"/>
    <p:sldId id="322" r:id="rId43"/>
    <p:sldId id="323" r:id="rId44"/>
    <p:sldId id="370" r:id="rId45"/>
    <p:sldId id="371" r:id="rId46"/>
    <p:sldId id="372" r:id="rId47"/>
    <p:sldId id="373" r:id="rId48"/>
    <p:sldId id="374" r:id="rId49"/>
    <p:sldId id="375" r:id="rId50"/>
    <p:sldId id="376"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0F1A2E-7100-FBF7-B1A6-1AAE24C622E3}" name="Susan Cavazos" initials="SC" userId="S::susan.pineda@usi.com::53170893-7aec-472e-aa40-1c4aeb4a2081" providerId="AD"/>
  <p188:author id="{6E91605E-77C7-B8F1-3300-C4973FA007F3}" name="Tina Edwards" initials="TE" userId="S::Tina.Edwards@usi.com::d6fd3fea-b8a5-4719-9c63-71f2f9f38393" providerId="AD"/>
  <p188:author id="{06034C7A-B492-93A6-C9DE-9433D7D1547A}" name="Iglesias, Jodi" initials="IJ" userId="S::Jodi.Iglesias@enstorinc.com::6123216d-5136-4460-948c-f44e788e59c6" providerId="AD"/>
  <p188:author id="{5B32B9C7-8D17-076F-8580-85723FC1D034}" name="Moon, Megan" initials="MM" userId="S::Megan.Moon@enstorinc.com::31e0bca1-7cdf-469c-891e-1a744d3bcc2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98"/>
    <a:srgbClr val="C30000"/>
    <a:srgbClr val="FFC51E"/>
    <a:srgbClr val="F2F2F2"/>
    <a:srgbClr val="2453A8"/>
    <a:srgbClr val="FFC40D"/>
    <a:srgbClr val="D9DBDC"/>
    <a:srgbClr val="F8D121"/>
    <a:srgbClr val="E6E7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4404" autoAdjust="0"/>
  </p:normalViewPr>
  <p:slideViewPr>
    <p:cSldViewPr snapToGrid="0" snapToObjects="1">
      <p:cViewPr varScale="1">
        <p:scale>
          <a:sx n="62" d="100"/>
          <a:sy n="62" d="100"/>
        </p:scale>
        <p:origin x="1308" y="2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C01783-2085-4739-B91C-C86438E4B095}"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F267B376-A5CB-41FF-AFC0-081519765564}">
      <dgm:prSet phldrT="[Text]" custT="1"/>
      <dgm:spPr/>
      <dgm:t>
        <a:bodyPr/>
        <a:lstStyle/>
        <a:p>
          <a:r>
            <a:rPr lang="en-US" sz="1400" b="1" dirty="0">
              <a:latin typeface="Segoe UI" panose="020B0502040204020203" pitchFamily="34" charset="0"/>
              <a:cs typeface="Segoe UI" panose="020B0502040204020203" pitchFamily="34" charset="0"/>
            </a:rPr>
            <a:t>FAST &amp; FRIENDLY</a:t>
          </a:r>
          <a:endParaRPr lang="en-US" sz="1400" dirty="0">
            <a:latin typeface="Segoe UI" panose="020B0502040204020203" pitchFamily="34" charset="0"/>
            <a:cs typeface="Segoe UI" panose="020B0502040204020203" pitchFamily="34" charset="0"/>
          </a:endParaRPr>
        </a:p>
      </dgm:t>
    </dgm:pt>
    <dgm:pt modelId="{079CD415-B541-43A3-BAA2-9A40F7691937}" type="sibTrans" cxnId="{9E08AEAB-8BB5-4861-AF0D-F9D02C546B43}">
      <dgm:prSet/>
      <dgm:spPr/>
      <dgm:t>
        <a:bodyPr/>
        <a:lstStyle/>
        <a:p>
          <a:endParaRPr lang="en-US"/>
        </a:p>
      </dgm:t>
    </dgm:pt>
    <dgm:pt modelId="{3A957E6A-B1D6-430A-B865-1031519BBB25}" type="parTrans" cxnId="{9E08AEAB-8BB5-4861-AF0D-F9D02C546B43}">
      <dgm:prSet/>
      <dgm:spPr/>
      <dgm:t>
        <a:bodyPr/>
        <a:lstStyle/>
        <a:p>
          <a:endParaRPr lang="en-US"/>
        </a:p>
      </dgm:t>
    </dgm:pt>
    <dgm:pt modelId="{5252E05B-9858-4D44-9EE4-7D4789BC95A4}">
      <dgm:prSet phldrT="[Text]" custT="1"/>
      <dgm:spPr/>
      <dgm:t>
        <a:bodyPr/>
        <a:lstStyle/>
        <a:p>
          <a:r>
            <a:rPr lang="en-US" sz="1400" b="1" dirty="0">
              <a:latin typeface="Segoe UI" panose="020B0502040204020203" pitchFamily="34" charset="0"/>
              <a:cs typeface="Segoe UI" panose="020B0502040204020203" pitchFamily="34" charset="0"/>
            </a:rPr>
            <a:t>SMARTER THAN EVER</a:t>
          </a:r>
          <a:endParaRPr lang="en-US" sz="1400" dirty="0"/>
        </a:p>
      </dgm:t>
    </dgm:pt>
    <dgm:pt modelId="{E650EDD2-B35C-4DF2-BA34-9D56CF88C987}" type="sibTrans" cxnId="{9E1E7FA8-106D-41CD-A652-1C3541AEAF22}">
      <dgm:prSet/>
      <dgm:spPr/>
      <dgm:t>
        <a:bodyPr/>
        <a:lstStyle/>
        <a:p>
          <a:endParaRPr lang="en-US"/>
        </a:p>
      </dgm:t>
    </dgm:pt>
    <dgm:pt modelId="{235F449B-6112-4C28-A823-BD038C925B73}" type="parTrans" cxnId="{9E1E7FA8-106D-41CD-A652-1C3541AEAF22}">
      <dgm:prSet/>
      <dgm:spPr/>
      <dgm:t>
        <a:bodyPr/>
        <a:lstStyle/>
        <a:p>
          <a:endParaRPr lang="en-US"/>
        </a:p>
      </dgm:t>
    </dgm:pt>
    <dgm:pt modelId="{8200CC8A-3530-4822-AF1A-A461D10EE558}">
      <dgm:prSet phldrT="[Text]" custT="1"/>
      <dgm:spPr/>
      <dgm:t>
        <a:bodyPr/>
        <a:lstStyle/>
        <a:p>
          <a:r>
            <a:rPr lang="en-US" sz="1400" b="1" dirty="0">
              <a:latin typeface="Segoe UI" panose="020B0502040204020203" pitchFamily="34" charset="0"/>
              <a:cs typeface="Segoe UI" panose="020B0502040204020203" pitchFamily="34" charset="0"/>
            </a:rPr>
            <a:t>TOTALLY CONFIDENTIAL</a:t>
          </a:r>
        </a:p>
      </dgm:t>
    </dgm:pt>
    <dgm:pt modelId="{8DB1D900-03E4-49E3-875E-03370A43557B}" type="sibTrans" cxnId="{53A2C6B0-689C-40F7-A1B7-F826D7FF9F41}">
      <dgm:prSet/>
      <dgm:spPr/>
      <dgm:t>
        <a:bodyPr/>
        <a:lstStyle/>
        <a:p>
          <a:endParaRPr lang="en-US"/>
        </a:p>
      </dgm:t>
    </dgm:pt>
    <dgm:pt modelId="{6707C079-3393-4F13-9D8E-680CF48C08E3}" type="parTrans" cxnId="{53A2C6B0-689C-40F7-A1B7-F826D7FF9F41}">
      <dgm:prSet/>
      <dgm:spPr/>
      <dgm:t>
        <a:bodyPr/>
        <a:lstStyle/>
        <a:p>
          <a:endParaRPr lang="en-US"/>
        </a:p>
      </dgm:t>
    </dgm:pt>
    <dgm:pt modelId="{8F6B1751-4131-4027-A5CA-26CD4136386F}" type="pres">
      <dgm:prSet presAssocID="{C7C01783-2085-4739-B91C-C86438E4B095}" presName="Name0" presStyleCnt="0">
        <dgm:presLayoutVars>
          <dgm:chMax val="11"/>
          <dgm:chPref val="11"/>
          <dgm:dir/>
          <dgm:resizeHandles/>
        </dgm:presLayoutVars>
      </dgm:prSet>
      <dgm:spPr/>
    </dgm:pt>
    <dgm:pt modelId="{D1B5C316-4F3D-4E98-8C6D-3F8476B35EAB}" type="pres">
      <dgm:prSet presAssocID="{5252E05B-9858-4D44-9EE4-7D4789BC95A4}" presName="Accent3" presStyleCnt="0"/>
      <dgm:spPr/>
    </dgm:pt>
    <dgm:pt modelId="{2CEB0364-2B29-49CB-BA8C-3BD1CC067561}" type="pres">
      <dgm:prSet presAssocID="{5252E05B-9858-4D44-9EE4-7D4789BC95A4}" presName="Accent" presStyleLbl="node1" presStyleIdx="0" presStyleCnt="3"/>
      <dgm:spPr>
        <a:solidFill>
          <a:srgbClr val="004A98"/>
        </a:solidFill>
      </dgm:spPr>
    </dgm:pt>
    <dgm:pt modelId="{A8A75F6C-FAD0-4107-98E0-81CD16EBF788}" type="pres">
      <dgm:prSet presAssocID="{5252E05B-9858-4D44-9EE4-7D4789BC95A4}" presName="ParentBackground3" presStyleCnt="0"/>
      <dgm:spPr/>
    </dgm:pt>
    <dgm:pt modelId="{96E02CAB-C1F5-4950-AB9C-93562FC65A5F}" type="pres">
      <dgm:prSet presAssocID="{5252E05B-9858-4D44-9EE4-7D4789BC95A4}" presName="ParentBackground" presStyleLbl="fgAcc1" presStyleIdx="0" presStyleCnt="3"/>
      <dgm:spPr/>
    </dgm:pt>
    <dgm:pt modelId="{6BB241D0-B87B-4241-8605-EDBDA2D6925C}" type="pres">
      <dgm:prSet presAssocID="{5252E05B-9858-4D44-9EE4-7D4789BC95A4}" presName="Parent3" presStyleLbl="revTx" presStyleIdx="0" presStyleCnt="0">
        <dgm:presLayoutVars>
          <dgm:chMax val="1"/>
          <dgm:chPref val="1"/>
          <dgm:bulletEnabled val="1"/>
        </dgm:presLayoutVars>
      </dgm:prSet>
      <dgm:spPr/>
    </dgm:pt>
    <dgm:pt modelId="{3242B248-45DA-41A3-B61F-016E182BF733}" type="pres">
      <dgm:prSet presAssocID="{8200CC8A-3530-4822-AF1A-A461D10EE558}" presName="Accent2" presStyleCnt="0"/>
      <dgm:spPr/>
    </dgm:pt>
    <dgm:pt modelId="{C6BC1D40-E130-4765-AC6C-0959F99B3105}" type="pres">
      <dgm:prSet presAssocID="{8200CC8A-3530-4822-AF1A-A461D10EE558}" presName="Accent" presStyleLbl="node1" presStyleIdx="1" presStyleCnt="3"/>
      <dgm:spPr>
        <a:solidFill>
          <a:srgbClr val="FFC51E"/>
        </a:solidFill>
      </dgm:spPr>
    </dgm:pt>
    <dgm:pt modelId="{05DF1557-D07B-402C-AC83-EE4ECC902CF2}" type="pres">
      <dgm:prSet presAssocID="{8200CC8A-3530-4822-AF1A-A461D10EE558}" presName="ParentBackground2" presStyleCnt="0"/>
      <dgm:spPr/>
    </dgm:pt>
    <dgm:pt modelId="{9A1C2512-B7C8-4A7B-8C7C-726E8B05FCA3}" type="pres">
      <dgm:prSet presAssocID="{8200CC8A-3530-4822-AF1A-A461D10EE558}" presName="ParentBackground" presStyleLbl="fgAcc1" presStyleIdx="1" presStyleCnt="3"/>
      <dgm:spPr/>
    </dgm:pt>
    <dgm:pt modelId="{AF01535D-E74E-4905-981B-F7C03F4D21EE}" type="pres">
      <dgm:prSet presAssocID="{8200CC8A-3530-4822-AF1A-A461D10EE558}" presName="Parent2" presStyleLbl="revTx" presStyleIdx="0" presStyleCnt="0">
        <dgm:presLayoutVars>
          <dgm:chMax val="1"/>
          <dgm:chPref val="1"/>
          <dgm:bulletEnabled val="1"/>
        </dgm:presLayoutVars>
      </dgm:prSet>
      <dgm:spPr/>
    </dgm:pt>
    <dgm:pt modelId="{3F73E611-B27F-46A5-9AED-265B713BEA3B}" type="pres">
      <dgm:prSet presAssocID="{F267B376-A5CB-41FF-AFC0-081519765564}" presName="Accent1" presStyleCnt="0"/>
      <dgm:spPr/>
    </dgm:pt>
    <dgm:pt modelId="{3D5D3EEA-3951-487F-94A9-73EFC71C0DC1}" type="pres">
      <dgm:prSet presAssocID="{F267B376-A5CB-41FF-AFC0-081519765564}" presName="Accent" presStyleLbl="node1" presStyleIdx="2" presStyleCnt="3"/>
      <dgm:spPr>
        <a:solidFill>
          <a:srgbClr val="004A98"/>
        </a:solidFill>
      </dgm:spPr>
    </dgm:pt>
    <dgm:pt modelId="{D44318E1-892F-41A3-8FA0-9AA6DF43667A}" type="pres">
      <dgm:prSet presAssocID="{F267B376-A5CB-41FF-AFC0-081519765564}" presName="ParentBackground1" presStyleCnt="0"/>
      <dgm:spPr/>
    </dgm:pt>
    <dgm:pt modelId="{B6BA788F-C970-4714-A18C-A941343CDEFD}" type="pres">
      <dgm:prSet presAssocID="{F267B376-A5CB-41FF-AFC0-081519765564}" presName="ParentBackground" presStyleLbl="fgAcc1" presStyleIdx="2" presStyleCnt="3"/>
      <dgm:spPr/>
    </dgm:pt>
    <dgm:pt modelId="{CAC061EB-2B13-49F6-9471-C19B6E050475}" type="pres">
      <dgm:prSet presAssocID="{F267B376-A5CB-41FF-AFC0-081519765564}" presName="Parent1" presStyleLbl="revTx" presStyleIdx="0" presStyleCnt="0">
        <dgm:presLayoutVars>
          <dgm:chMax val="1"/>
          <dgm:chPref val="1"/>
          <dgm:bulletEnabled val="1"/>
        </dgm:presLayoutVars>
      </dgm:prSet>
      <dgm:spPr/>
    </dgm:pt>
  </dgm:ptLst>
  <dgm:cxnLst>
    <dgm:cxn modelId="{CC84051C-812E-4ED1-BE73-9653578EBF9A}" type="presOf" srcId="{C7C01783-2085-4739-B91C-C86438E4B095}" destId="{8F6B1751-4131-4027-A5CA-26CD4136386F}" srcOrd="0" destOrd="0" presId="urn:microsoft.com/office/officeart/2011/layout/CircleProcess"/>
    <dgm:cxn modelId="{1915AF39-1472-4E83-8103-E997B3683997}" type="presOf" srcId="{8200CC8A-3530-4822-AF1A-A461D10EE558}" destId="{AF01535D-E74E-4905-981B-F7C03F4D21EE}" srcOrd="1" destOrd="0" presId="urn:microsoft.com/office/officeart/2011/layout/CircleProcess"/>
    <dgm:cxn modelId="{C7789946-BEEA-459B-A238-47076B307D78}" type="presOf" srcId="{5252E05B-9858-4D44-9EE4-7D4789BC95A4}" destId="{6BB241D0-B87B-4241-8605-EDBDA2D6925C}" srcOrd="1" destOrd="0" presId="urn:microsoft.com/office/officeart/2011/layout/CircleProcess"/>
    <dgm:cxn modelId="{3C1C9D67-D278-457B-B1C5-AA1C4408E5F2}" type="presOf" srcId="{F267B376-A5CB-41FF-AFC0-081519765564}" destId="{B6BA788F-C970-4714-A18C-A941343CDEFD}" srcOrd="0" destOrd="0" presId="urn:microsoft.com/office/officeart/2011/layout/CircleProcess"/>
    <dgm:cxn modelId="{E7EC5E7D-D994-4C7D-AF79-751A195EB07F}" type="presOf" srcId="{F267B376-A5CB-41FF-AFC0-081519765564}" destId="{CAC061EB-2B13-49F6-9471-C19B6E050475}" srcOrd="1" destOrd="0" presId="urn:microsoft.com/office/officeart/2011/layout/CircleProcess"/>
    <dgm:cxn modelId="{1316D589-2473-43F2-B68C-99C332D27DEA}" type="presOf" srcId="{8200CC8A-3530-4822-AF1A-A461D10EE558}" destId="{9A1C2512-B7C8-4A7B-8C7C-726E8B05FCA3}" srcOrd="0" destOrd="0" presId="urn:microsoft.com/office/officeart/2011/layout/CircleProcess"/>
    <dgm:cxn modelId="{AA4AA98F-186D-4EAB-910B-641210AE2EF5}" type="presOf" srcId="{5252E05B-9858-4D44-9EE4-7D4789BC95A4}" destId="{96E02CAB-C1F5-4950-AB9C-93562FC65A5F}" srcOrd="0" destOrd="0" presId="urn:microsoft.com/office/officeart/2011/layout/CircleProcess"/>
    <dgm:cxn modelId="{9E1E7FA8-106D-41CD-A652-1C3541AEAF22}" srcId="{C7C01783-2085-4739-B91C-C86438E4B095}" destId="{5252E05B-9858-4D44-9EE4-7D4789BC95A4}" srcOrd="2" destOrd="0" parTransId="{235F449B-6112-4C28-A823-BD038C925B73}" sibTransId="{E650EDD2-B35C-4DF2-BA34-9D56CF88C987}"/>
    <dgm:cxn modelId="{9E08AEAB-8BB5-4861-AF0D-F9D02C546B43}" srcId="{C7C01783-2085-4739-B91C-C86438E4B095}" destId="{F267B376-A5CB-41FF-AFC0-081519765564}" srcOrd="0" destOrd="0" parTransId="{3A957E6A-B1D6-430A-B865-1031519BBB25}" sibTransId="{079CD415-B541-43A3-BAA2-9A40F7691937}"/>
    <dgm:cxn modelId="{53A2C6B0-689C-40F7-A1B7-F826D7FF9F41}" srcId="{C7C01783-2085-4739-B91C-C86438E4B095}" destId="{8200CC8A-3530-4822-AF1A-A461D10EE558}" srcOrd="1" destOrd="0" parTransId="{6707C079-3393-4F13-9D8E-680CF48C08E3}" sibTransId="{8DB1D900-03E4-49E3-875E-03370A43557B}"/>
    <dgm:cxn modelId="{813E1972-C554-4BBA-8D4F-72B8D9404329}" type="presParOf" srcId="{8F6B1751-4131-4027-A5CA-26CD4136386F}" destId="{D1B5C316-4F3D-4E98-8C6D-3F8476B35EAB}" srcOrd="0" destOrd="0" presId="urn:microsoft.com/office/officeart/2011/layout/CircleProcess"/>
    <dgm:cxn modelId="{C5209EF4-878D-4495-A940-E8E9BAE17E5F}" type="presParOf" srcId="{D1B5C316-4F3D-4E98-8C6D-3F8476B35EAB}" destId="{2CEB0364-2B29-49CB-BA8C-3BD1CC067561}" srcOrd="0" destOrd="0" presId="urn:microsoft.com/office/officeart/2011/layout/CircleProcess"/>
    <dgm:cxn modelId="{C6DEA516-292B-49AE-AEA4-C30B89208A3E}" type="presParOf" srcId="{8F6B1751-4131-4027-A5CA-26CD4136386F}" destId="{A8A75F6C-FAD0-4107-98E0-81CD16EBF788}" srcOrd="1" destOrd="0" presId="urn:microsoft.com/office/officeart/2011/layout/CircleProcess"/>
    <dgm:cxn modelId="{F0A72322-5108-4D63-A05E-8A7CD9D46B8B}" type="presParOf" srcId="{A8A75F6C-FAD0-4107-98E0-81CD16EBF788}" destId="{96E02CAB-C1F5-4950-AB9C-93562FC65A5F}" srcOrd="0" destOrd="0" presId="urn:microsoft.com/office/officeart/2011/layout/CircleProcess"/>
    <dgm:cxn modelId="{93029DB6-B47B-444A-9C2F-18648BA4165A}" type="presParOf" srcId="{8F6B1751-4131-4027-A5CA-26CD4136386F}" destId="{6BB241D0-B87B-4241-8605-EDBDA2D6925C}" srcOrd="2" destOrd="0" presId="urn:microsoft.com/office/officeart/2011/layout/CircleProcess"/>
    <dgm:cxn modelId="{25C350F7-F64C-41BD-AA95-9AAEB2262B52}" type="presParOf" srcId="{8F6B1751-4131-4027-A5CA-26CD4136386F}" destId="{3242B248-45DA-41A3-B61F-016E182BF733}" srcOrd="3" destOrd="0" presId="urn:microsoft.com/office/officeart/2011/layout/CircleProcess"/>
    <dgm:cxn modelId="{9F9250D5-8514-4A80-854A-6B437F60F2A2}" type="presParOf" srcId="{3242B248-45DA-41A3-B61F-016E182BF733}" destId="{C6BC1D40-E130-4765-AC6C-0959F99B3105}" srcOrd="0" destOrd="0" presId="urn:microsoft.com/office/officeart/2011/layout/CircleProcess"/>
    <dgm:cxn modelId="{85B113E8-1302-416D-B282-5ED19D577484}" type="presParOf" srcId="{8F6B1751-4131-4027-A5CA-26CD4136386F}" destId="{05DF1557-D07B-402C-AC83-EE4ECC902CF2}" srcOrd="4" destOrd="0" presId="urn:microsoft.com/office/officeart/2011/layout/CircleProcess"/>
    <dgm:cxn modelId="{BD2599CD-12A9-4251-B7F5-25EE5C3F2985}" type="presParOf" srcId="{05DF1557-D07B-402C-AC83-EE4ECC902CF2}" destId="{9A1C2512-B7C8-4A7B-8C7C-726E8B05FCA3}" srcOrd="0" destOrd="0" presId="urn:microsoft.com/office/officeart/2011/layout/CircleProcess"/>
    <dgm:cxn modelId="{6E2EF4E7-8A8A-4D9A-A465-142703E0F4FE}" type="presParOf" srcId="{8F6B1751-4131-4027-A5CA-26CD4136386F}" destId="{AF01535D-E74E-4905-981B-F7C03F4D21EE}" srcOrd="5" destOrd="0" presId="urn:microsoft.com/office/officeart/2011/layout/CircleProcess"/>
    <dgm:cxn modelId="{1C3551D0-B262-46E2-A8FF-36336EEC1838}" type="presParOf" srcId="{8F6B1751-4131-4027-A5CA-26CD4136386F}" destId="{3F73E611-B27F-46A5-9AED-265B713BEA3B}" srcOrd="6" destOrd="0" presId="urn:microsoft.com/office/officeart/2011/layout/CircleProcess"/>
    <dgm:cxn modelId="{F33D064F-C475-43F7-9C52-DF33738F2658}" type="presParOf" srcId="{3F73E611-B27F-46A5-9AED-265B713BEA3B}" destId="{3D5D3EEA-3951-487F-94A9-73EFC71C0DC1}" srcOrd="0" destOrd="0" presId="urn:microsoft.com/office/officeart/2011/layout/CircleProcess"/>
    <dgm:cxn modelId="{07F5B152-A0EF-41E7-A623-300C0F984200}" type="presParOf" srcId="{8F6B1751-4131-4027-A5CA-26CD4136386F}" destId="{D44318E1-892F-41A3-8FA0-9AA6DF43667A}" srcOrd="7" destOrd="0" presId="urn:microsoft.com/office/officeart/2011/layout/CircleProcess"/>
    <dgm:cxn modelId="{8E60E12B-10D4-45D4-91AD-2ED8164ABB1E}" type="presParOf" srcId="{D44318E1-892F-41A3-8FA0-9AA6DF43667A}" destId="{B6BA788F-C970-4714-A18C-A941343CDEFD}" srcOrd="0" destOrd="0" presId="urn:microsoft.com/office/officeart/2011/layout/CircleProcess"/>
    <dgm:cxn modelId="{79267F1A-0F63-4AB0-B6EA-8E906E7D8457}" type="presParOf" srcId="{8F6B1751-4131-4027-A5CA-26CD4136386F}" destId="{CAC061EB-2B13-49F6-9471-C19B6E050475}"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EB0364-2B29-49CB-BA8C-3BD1CC067561}">
      <dsp:nvSpPr>
        <dsp:cNvPr id="0" name=""/>
        <dsp:cNvSpPr/>
      </dsp:nvSpPr>
      <dsp:spPr>
        <a:xfrm>
          <a:off x="4629774" y="988669"/>
          <a:ext cx="2019589" cy="2019963"/>
        </a:xfrm>
        <a:prstGeom prst="ellipse">
          <a:avLst/>
        </a:prstGeom>
        <a:solidFill>
          <a:srgbClr val="004A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E02CAB-C1F5-4950-AB9C-93562FC65A5F}">
      <dsp:nvSpPr>
        <dsp:cNvPr id="0" name=""/>
        <dsp:cNvSpPr/>
      </dsp:nvSpPr>
      <dsp:spPr>
        <a:xfrm>
          <a:off x="4696831" y="1056013"/>
          <a:ext cx="1885476" cy="188527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Segoe UI" panose="020B0502040204020203" pitchFamily="34" charset="0"/>
              <a:cs typeface="Segoe UI" panose="020B0502040204020203" pitchFamily="34" charset="0"/>
            </a:rPr>
            <a:t>SMARTER THAN EVER</a:t>
          </a:r>
          <a:endParaRPr lang="en-US" sz="1400" kern="1200" dirty="0"/>
        </a:p>
      </dsp:txBody>
      <dsp:txXfrm>
        <a:off x="4966373" y="1325388"/>
        <a:ext cx="1346392" cy="1346523"/>
      </dsp:txXfrm>
    </dsp:sp>
    <dsp:sp modelId="{C6BC1D40-E130-4765-AC6C-0959F99B3105}">
      <dsp:nvSpPr>
        <dsp:cNvPr id="0" name=""/>
        <dsp:cNvSpPr/>
      </dsp:nvSpPr>
      <dsp:spPr>
        <a:xfrm rot="2700000">
          <a:off x="2544903" y="991111"/>
          <a:ext cx="2014724" cy="2014724"/>
        </a:xfrm>
        <a:prstGeom prst="teardrop">
          <a:avLst>
            <a:gd name="adj" fmla="val 100000"/>
          </a:avLst>
        </a:prstGeom>
        <a:solidFill>
          <a:srgbClr val="FFC51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1C2512-B7C8-4A7B-8C7C-726E8B05FCA3}">
      <dsp:nvSpPr>
        <dsp:cNvPr id="0" name=""/>
        <dsp:cNvSpPr/>
      </dsp:nvSpPr>
      <dsp:spPr>
        <a:xfrm>
          <a:off x="2609528" y="1056013"/>
          <a:ext cx="1885476" cy="188527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Segoe UI" panose="020B0502040204020203" pitchFamily="34" charset="0"/>
              <a:cs typeface="Segoe UI" panose="020B0502040204020203" pitchFamily="34" charset="0"/>
            </a:rPr>
            <a:t>TOTALLY CONFIDENTIAL</a:t>
          </a:r>
        </a:p>
      </dsp:txBody>
      <dsp:txXfrm>
        <a:off x="2879069" y="1325388"/>
        <a:ext cx="1346392" cy="1346523"/>
      </dsp:txXfrm>
    </dsp:sp>
    <dsp:sp modelId="{3D5D3EEA-3951-487F-94A9-73EFC71C0DC1}">
      <dsp:nvSpPr>
        <dsp:cNvPr id="0" name=""/>
        <dsp:cNvSpPr/>
      </dsp:nvSpPr>
      <dsp:spPr>
        <a:xfrm rot="2700000">
          <a:off x="457600" y="991111"/>
          <a:ext cx="2014724" cy="2014724"/>
        </a:xfrm>
        <a:prstGeom prst="teardrop">
          <a:avLst>
            <a:gd name="adj" fmla="val 100000"/>
          </a:avLst>
        </a:prstGeom>
        <a:solidFill>
          <a:srgbClr val="004A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BA788F-C970-4714-A18C-A941343CDEFD}">
      <dsp:nvSpPr>
        <dsp:cNvPr id="0" name=""/>
        <dsp:cNvSpPr/>
      </dsp:nvSpPr>
      <dsp:spPr>
        <a:xfrm>
          <a:off x="522224" y="1056013"/>
          <a:ext cx="1885476" cy="1885275"/>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Segoe UI" panose="020B0502040204020203" pitchFamily="34" charset="0"/>
              <a:cs typeface="Segoe UI" panose="020B0502040204020203" pitchFamily="34" charset="0"/>
            </a:rPr>
            <a:t>FAST &amp; FRIENDLY</a:t>
          </a:r>
          <a:endParaRPr lang="en-US" sz="1400" kern="1200" dirty="0">
            <a:latin typeface="Segoe UI" panose="020B0502040204020203" pitchFamily="34" charset="0"/>
            <a:cs typeface="Segoe UI" panose="020B0502040204020203" pitchFamily="34" charset="0"/>
          </a:endParaRPr>
        </a:p>
      </dsp:txBody>
      <dsp:txXfrm>
        <a:off x="791766" y="1325388"/>
        <a:ext cx="1346392" cy="1346523"/>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16F7D0-2E95-42FE-A98C-5E45DD6E5372}" type="datetimeFigureOut">
              <a:rPr lang="en-US" smtClean="0"/>
              <a:t>11/6/2025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78BFE7-40E6-44A7-8BF7-AA0A36C9FB9E}" type="slidenum">
              <a:rPr lang="en-US" smtClean="0"/>
              <a:t>‹#›</a:t>
            </a:fld>
            <a:endParaRPr lang="en-US" dirty="0"/>
          </a:p>
        </p:txBody>
      </p:sp>
    </p:spTree>
    <p:extLst>
      <p:ext uri="{BB962C8B-B14F-4D97-AF65-F5344CB8AC3E}">
        <p14:creationId xmlns:p14="http://schemas.microsoft.com/office/powerpoint/2010/main" val="2002167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Welcome</a:t>
            </a:r>
            <a:r>
              <a:rPr lang="en-US" baseline="0" dirty="0"/>
              <a:t> to </a:t>
            </a:r>
            <a:r>
              <a:rPr lang="en-US" baseline="0" dirty="0" err="1"/>
              <a:t>Enstor’s</a:t>
            </a:r>
            <a:r>
              <a:rPr lang="en-US" baseline="0" dirty="0"/>
              <a:t> Benefit Enrollment.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Enstor offers a robust and competitive benefits package, and we want you to understand your benefits and the value they represent to you and your family. </a:t>
            </a:r>
          </a:p>
          <a:p>
            <a:pPr defTabSz="933237">
              <a:defRPr/>
            </a:pPr>
            <a:endParaRPr lang="en-US" baseline="0" dirty="0"/>
          </a:p>
          <a:p>
            <a:pPr defTabSz="933237">
              <a:defRPr/>
            </a:pPr>
            <a:r>
              <a:rPr lang="en-US" baseline="0" dirty="0"/>
              <a:t>Please watch this video carefully so that you can make the decisions that best suit your needs.  You can refer back to any portion of this video as often as you’d like.</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1</a:t>
            </a:fld>
            <a:endParaRPr lang="en-US" dirty="0"/>
          </a:p>
        </p:txBody>
      </p:sp>
    </p:spTree>
    <p:extLst>
      <p:ext uri="{BB962C8B-B14F-4D97-AF65-F5344CB8AC3E}">
        <p14:creationId xmlns:p14="http://schemas.microsoft.com/office/powerpoint/2010/main" val="2871052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33237">
              <a:defRPr/>
            </a:pPr>
            <a:r>
              <a:rPr lang="en-US" dirty="0"/>
              <a:t>Enstor offers two benefit plans, the BCBSTX HDHP with HSA Plan and the BCBSTX PPO Plan.  While there are some commonalities between plans, like coverage for office and hospital visits and free in-network preventive care, they differ in regard to their deductibles (the amount you pay before insurance kicks in), and their out-of-pocket maximums (the total amount you would be responsible for in any given plan year).</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10</a:t>
            </a:fld>
            <a:endParaRPr lang="en-US"/>
          </a:p>
        </p:txBody>
      </p:sp>
    </p:spTree>
    <p:extLst>
      <p:ext uri="{BB962C8B-B14F-4D97-AF65-F5344CB8AC3E}">
        <p14:creationId xmlns:p14="http://schemas.microsoft.com/office/powerpoint/2010/main" val="1004041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It is important to note that neither plan is considered “better” than the other, and that providers view them both equally.  </a:t>
            </a:r>
          </a:p>
          <a:p>
            <a:r>
              <a:rPr lang="en-US" dirty="0"/>
              <a:t>For you, the difference lies in how and when you pay for services.  You’ll notice that with the PPO Plan, there is a copay for office visits while with the High-Deductible Health Plan (HDHP), you are responsible for 100% of charges until your deductible is met, and then BCBS pays for 80% of the costs.  </a:t>
            </a:r>
          </a:p>
          <a:p>
            <a:r>
              <a:rPr lang="en-US" dirty="0"/>
              <a:t>With the high-deductible health plan, it also means you are associated with a Health Savings Account (HSA), a savings benefit that you can keep should you decide to leave Enstor. We’ll discuss HSAs in more detail later in this presentation. </a:t>
            </a:r>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11</a:t>
            </a:fld>
            <a:endParaRPr lang="en-US"/>
          </a:p>
        </p:txBody>
      </p:sp>
    </p:spTree>
    <p:extLst>
      <p:ext uri="{BB962C8B-B14F-4D97-AF65-F5344CB8AC3E}">
        <p14:creationId xmlns:p14="http://schemas.microsoft.com/office/powerpoint/2010/main" val="2239020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Both plans also provide coverage for prescription drugs. </a:t>
            </a:r>
            <a:r>
              <a:rPr lang="en-US" baseline="0" dirty="0"/>
              <a:t>You have the Preferred Pharmacy Network and Performance Annual Drug List offerings through Blue Cross Blue Shield of Texas. </a:t>
            </a:r>
            <a:r>
              <a:rPr lang="en-US" dirty="0"/>
              <a:t> Remember</a:t>
            </a:r>
            <a:r>
              <a:rPr lang="en-US" baseline="0" dirty="0"/>
              <a:t> that you can save money by using generic medication, as opposed to brand name, that often cost far less.  </a:t>
            </a:r>
          </a:p>
          <a:p>
            <a:endParaRPr lang="en-US" baseline="0" dirty="0"/>
          </a:p>
          <a:p>
            <a:r>
              <a:rPr lang="en-US" baseline="0" dirty="0"/>
              <a:t>Your prescription drug benefit plan has Prior Authorization, Step Therapy and Dispensing Limit Programs. These programs are updated on an annual basis and promote save and proper use of medicines. Please note, select drugs that are new to the market may also need prior authorization. </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12</a:t>
            </a:fld>
            <a:endParaRPr lang="en-US"/>
          </a:p>
        </p:txBody>
      </p:sp>
    </p:spTree>
    <p:extLst>
      <p:ext uri="{BB962C8B-B14F-4D97-AF65-F5344CB8AC3E}">
        <p14:creationId xmlns:p14="http://schemas.microsoft.com/office/powerpoint/2010/main" val="18707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look at the cost</a:t>
            </a:r>
            <a:r>
              <a:rPr lang="en-US" baseline="0" dirty="0"/>
              <a:t> for participation in the 2026 plans in comparison to this years’ cost.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13</a:t>
            </a:fld>
            <a:endParaRPr lang="en-US"/>
          </a:p>
        </p:txBody>
      </p:sp>
    </p:spTree>
    <p:extLst>
      <p:ext uri="{BB962C8B-B14F-4D97-AF65-F5344CB8AC3E}">
        <p14:creationId xmlns:p14="http://schemas.microsoft.com/office/powerpoint/2010/main" val="3091031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Segoe UI" panose="020B0502040204020203" pitchFamily="34" charset="0"/>
                <a:cs typeface="Segoe UI" panose="020B0502040204020203" pitchFamily="34" charset="0"/>
              </a:rPr>
              <a:t>Employees who decide to Opt-Out of the Enstor Medical Plan to enroll on their spouse’s eligible medical plan, will receive a total cash payment based on enrollment tier. These employees will be required to complete the Cash in Lieu Waiver Form (form available in HR or on Paycom).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Segoe UI" panose="020B0502040204020203" pitchFamily="34" charset="0"/>
              <a:cs typeface="Segoe UI" panose="020B0502040204020203" pitchFamily="34" charset="0"/>
            </a:endParaRPr>
          </a:p>
          <a:p>
            <a:pPr>
              <a:spcAft>
                <a:spcPts val="0"/>
              </a:spcAft>
            </a:pPr>
            <a:r>
              <a:rPr lang="en-US" sz="1400" b="0" i="0" dirty="0">
                <a:solidFill>
                  <a:srgbClr val="134BB1"/>
                </a:solidFill>
                <a:latin typeface="Segoe UI" panose="020B0502040204020203" pitchFamily="34" charset="0"/>
                <a:cs typeface="Segoe UI" panose="020B0502040204020203" pitchFamily="34" charset="0"/>
              </a:rPr>
              <a:t>Employees who opt out of the Enstor Blue Cross Blue Shield of Texas Medical plan are still able to enroll in the Blue Cross Blue Shield of Texas Dental plan. Enstor will continue to pay 100% of the Vision, Life and Disability plans. </a:t>
            </a:r>
          </a:p>
          <a:p>
            <a:pPr>
              <a:spcAft>
                <a:spcPts val="0"/>
              </a:spcAft>
            </a:pPr>
            <a:endParaRPr lang="en-US" sz="1400" b="0" i="0" dirty="0">
              <a:solidFill>
                <a:srgbClr val="134BB1"/>
              </a:solidFill>
              <a:latin typeface="Segoe UI" panose="020B0502040204020203" pitchFamily="34" charset="0"/>
              <a:cs typeface="Segoe UI" panose="020B0502040204020203" pitchFamily="34" charset="0"/>
            </a:endParaRPr>
          </a:p>
          <a:p>
            <a:pPr>
              <a:spcAft>
                <a:spcPts val="0"/>
              </a:spcAft>
            </a:pPr>
            <a:r>
              <a:rPr lang="en-US" sz="1200" b="0" i="0" dirty="0">
                <a:solidFill>
                  <a:schemeClr val="tx1"/>
                </a:solidFill>
                <a:latin typeface="Segoe UI" panose="020B0502040204020203" pitchFamily="34" charset="0"/>
                <a:cs typeface="Segoe UI" panose="020B0502040204020203" pitchFamily="34" charset="0"/>
              </a:rPr>
              <a:t>In order to receive the opt-out payment, the employee must provide annual documentation that they (and their tax family members) have obtained MEC (Minimum Essential Coverage) coverage through a spouse’s group plan, or a parent’s group plan – but not coverage obtained in the individual market, Exchange or Marketplace, or Medicare, or Medicaid. </a:t>
            </a:r>
            <a:r>
              <a:rPr lang="en-US" sz="1400" b="0" i="0" dirty="0">
                <a:solidFill>
                  <a:srgbClr val="FFC200"/>
                </a:solidFill>
                <a:latin typeface="Segoe UI" panose="020B0502040204020203" pitchFamily="34" charset="0"/>
                <a:cs typeface="Segoe UI" panose="020B0502040204020203" pitchFamily="34" charset="0"/>
              </a:rPr>
              <a:t>Cash in Lieu Waiver Opt-Out Form is available in Human Resources .</a:t>
            </a:r>
            <a:endParaRPr lang="en-US" sz="1200" b="0" i="0" dirty="0">
              <a:solidFill>
                <a:schemeClr val="tx1"/>
              </a:solidFill>
              <a:latin typeface="Segoe UI" panose="020B0502040204020203" pitchFamily="34" charset="0"/>
              <a:cs typeface="Segoe UI" panose="020B0502040204020203"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14</a:t>
            </a:fld>
            <a:endParaRPr lang="en-US"/>
          </a:p>
        </p:txBody>
      </p:sp>
    </p:spTree>
    <p:extLst>
      <p:ext uri="{BB962C8B-B14F-4D97-AF65-F5344CB8AC3E}">
        <p14:creationId xmlns:p14="http://schemas.microsoft.com/office/powerpoint/2010/main" val="2829004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15</a:t>
            </a:fld>
            <a:endParaRPr lang="en-US"/>
          </a:p>
        </p:txBody>
      </p:sp>
    </p:spTree>
    <p:extLst>
      <p:ext uri="{BB962C8B-B14F-4D97-AF65-F5344CB8AC3E}">
        <p14:creationId xmlns:p14="http://schemas.microsoft.com/office/powerpoint/2010/main" val="4094206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Your health at your fingertips. You can do it all – simply and securely – on Blue Access for Members (BAM).</a:t>
            </a:r>
          </a:p>
          <a:p>
            <a:endParaRPr lang="en-US" dirty="0"/>
          </a:p>
          <a:p>
            <a:r>
              <a:rPr lang="en-US" dirty="0"/>
              <a:t>Using the BAM Dashboard, you can view quick claims summaries or download your Explanation of Benefits (EOB), see benefit highlights for your medical, dental and pharmacy plans, keep track of your deductibles and out-of-pocket expenses and find in-network doctors, hospitals, and other health care providers quickly and easily. </a:t>
            </a:r>
          </a:p>
          <a:p>
            <a:endParaRPr lang="en-US" dirty="0"/>
          </a:p>
          <a:p>
            <a:r>
              <a:rPr lang="en-US" dirty="0"/>
              <a:t>Take control of your well-being with preventive care guidelines, information and health tips for managing health conditions and living a healthier life. </a:t>
            </a:r>
          </a:p>
          <a:p>
            <a:endParaRPr lang="en-US" dirty="0"/>
          </a:p>
          <a:p>
            <a:r>
              <a:rPr lang="en-US" dirty="0"/>
              <a:t>For everything else, you can use the “My Account” menu. View your health history, update your profile and preferences, sign up for electronic EOBs, find claim forms, manage privacy preferences and contact BCBS. </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16</a:t>
            </a:fld>
            <a:endParaRPr lang="en-US"/>
          </a:p>
        </p:txBody>
      </p:sp>
    </p:spTree>
    <p:extLst>
      <p:ext uri="{BB962C8B-B14F-4D97-AF65-F5344CB8AC3E}">
        <p14:creationId xmlns:p14="http://schemas.microsoft.com/office/powerpoint/2010/main" val="1815654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spcAft>
                <a:spcPts val="0"/>
              </a:spcAft>
              <a:buClr>
                <a:srgbClr val="FFC200"/>
              </a:buClr>
            </a:pPr>
            <a:r>
              <a:rPr lang="en-US" sz="1200" dirty="0">
                <a:solidFill>
                  <a:schemeClr val="tx1"/>
                </a:solidFill>
                <a:latin typeface="Segoe UI" panose="020B0502040204020203" pitchFamily="34" charset="0"/>
                <a:cs typeface="Segoe UI" panose="020B0502040204020203" pitchFamily="34" charset="0"/>
              </a:rPr>
              <a:t>Member Rewards  is a comprehensive engagement and rewards program offered by Blue Cross and Blue Shield of Texas (BCBSTX). It is administered by Sapphire Digital and guides members to cost-effective options, helping achieve measurable savings for both employers and employees.</a:t>
            </a:r>
          </a:p>
          <a:p>
            <a:pPr>
              <a:spcAft>
                <a:spcPts val="0"/>
              </a:spcAft>
              <a:buClr>
                <a:srgbClr val="FFC200"/>
              </a:buClr>
            </a:pPr>
            <a:endParaRPr lang="en-US" sz="1200" dirty="0">
              <a:solidFill>
                <a:schemeClr val="tx1"/>
              </a:solidFill>
              <a:latin typeface="Segoe UI" panose="020B0502040204020203" pitchFamily="34" charset="0"/>
              <a:cs typeface="Segoe UI" panose="020B0502040204020203" pitchFamily="34" charset="0"/>
            </a:endParaRPr>
          </a:p>
          <a:p>
            <a:pPr>
              <a:spcAft>
                <a:spcPts val="0"/>
              </a:spcAft>
              <a:buClr>
                <a:srgbClr val="FFC200"/>
              </a:buClr>
            </a:pPr>
            <a:r>
              <a:rPr lang="en-US" sz="1200" dirty="0">
                <a:solidFill>
                  <a:schemeClr val="tx1"/>
                </a:solidFill>
                <a:latin typeface="Segoe UI" panose="020B0502040204020203" pitchFamily="34" charset="0"/>
                <a:cs typeface="Segoe UI" panose="020B0502040204020203" pitchFamily="34" charset="0"/>
              </a:rPr>
              <a:t>The Member Rewards program offers a cash reward to members when they shop for procedures or services, and select a low-cost, reward-eligible option</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17</a:t>
            </a:fld>
            <a:endParaRPr lang="en-US"/>
          </a:p>
        </p:txBody>
      </p:sp>
    </p:spTree>
    <p:extLst>
      <p:ext uri="{BB962C8B-B14F-4D97-AF65-F5344CB8AC3E}">
        <p14:creationId xmlns:p14="http://schemas.microsoft.com/office/powerpoint/2010/main" val="1356226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olidFill>
                  <a:schemeClr val="tx1"/>
                </a:solidFill>
                <a:latin typeface="Segoe UI" panose="020B0502040204020203" pitchFamily="34" charset="0"/>
                <a:cs typeface="Segoe UI" panose="020B0502040204020203" pitchFamily="34" charset="0"/>
              </a:rPr>
              <a:t>Enstor’s</a:t>
            </a:r>
            <a:r>
              <a:rPr lang="en-US" dirty="0">
                <a:solidFill>
                  <a:schemeClr val="tx1"/>
                </a:solidFill>
                <a:latin typeface="Segoe UI" panose="020B0502040204020203" pitchFamily="34" charset="0"/>
                <a:cs typeface="Segoe UI" panose="020B0502040204020203" pitchFamily="34" charset="0"/>
              </a:rPr>
              <a:t> Flexible Spending Account and Dependent Care Spending Account are administered by HSA Bank. </a:t>
            </a:r>
          </a:p>
          <a:p>
            <a:r>
              <a:rPr lang="en-US" dirty="0">
                <a:solidFill>
                  <a:schemeClr val="tx1"/>
                </a:solidFill>
                <a:latin typeface="Segoe UI" panose="020B0502040204020203" pitchFamily="34" charset="0"/>
                <a:cs typeface="Segoe UI" panose="020B0502040204020203" pitchFamily="34" charset="0"/>
              </a:rPr>
              <a:t>Employees may choose to contribute to either a Healthcare Flexible Spending Account (FSA) or a Dependent Care FSA (DCFSA). </a:t>
            </a:r>
          </a:p>
          <a:p>
            <a:endParaRPr lang="en-US" dirty="0">
              <a:solidFill>
                <a:schemeClr val="tx1"/>
              </a:solidFill>
              <a:latin typeface="Segoe UI" panose="020B0502040204020203" pitchFamily="34" charset="0"/>
              <a:cs typeface="Segoe UI" panose="020B0502040204020203" pitchFamily="34" charset="0"/>
            </a:endParaRPr>
          </a:p>
          <a:p>
            <a:r>
              <a:rPr lang="en-US" dirty="0">
                <a:solidFill>
                  <a:schemeClr val="tx1"/>
                </a:solidFill>
                <a:latin typeface="Segoe UI" panose="020B0502040204020203" pitchFamily="34" charset="0"/>
                <a:cs typeface="Segoe UI" panose="020B0502040204020203" pitchFamily="34" charset="0"/>
              </a:rPr>
              <a:t>A Healthcare FSA can be used to pay for your out-of-pocket expenses related to medical care, dental care and vision. You may contribute up to $3,400 pre-tax dollars </a:t>
            </a:r>
            <a:r>
              <a:rPr lang="en-US" strike="noStrike" dirty="0">
                <a:solidFill>
                  <a:schemeClr val="tx1"/>
                </a:solidFill>
                <a:latin typeface="Segoe UI" panose="020B0502040204020203" pitchFamily="34" charset="0"/>
                <a:cs typeface="Segoe UI" panose="020B0502040204020203" pitchFamily="34" charset="0"/>
              </a:rPr>
              <a:t>annually. In accordance with the </a:t>
            </a:r>
            <a:r>
              <a:rPr lang="en-US" dirty="0">
                <a:solidFill>
                  <a:schemeClr val="tx1"/>
                </a:solidFill>
                <a:latin typeface="Segoe UI" panose="020B0502040204020203" pitchFamily="34" charset="0"/>
                <a:cs typeface="Segoe UI" panose="020B0502040204020203" pitchFamily="34" charset="0"/>
              </a:rPr>
              <a:t>2026 IRS limit.  </a:t>
            </a:r>
            <a:endParaRPr lang="en-US" strike="sngStrike" dirty="0">
              <a:solidFill>
                <a:schemeClr val="tx1"/>
              </a:solidFill>
              <a:latin typeface="Segoe UI" panose="020B0502040204020203" pitchFamily="34" charset="0"/>
              <a:cs typeface="Segoe UI" panose="020B0502040204020203" pitchFamily="34" charset="0"/>
            </a:endParaRPr>
          </a:p>
          <a:p>
            <a:r>
              <a:rPr lang="en-US" dirty="0">
                <a:solidFill>
                  <a:schemeClr val="tx1"/>
                </a:solidFill>
                <a:latin typeface="Segoe UI" panose="020B0502040204020203" pitchFamily="34" charset="0"/>
                <a:cs typeface="Segoe UI" panose="020B0502040204020203" pitchFamily="34" charset="0"/>
              </a:rPr>
              <a:t>Dependent Care FSA funds are reserved exclusively for eligible caregiving expenses – childcare up to age 13 and eldercare. You may contribute up to </a:t>
            </a:r>
            <a:r>
              <a:rPr lang="en-US" strike="noStrike" dirty="0">
                <a:solidFill>
                  <a:schemeClr val="tx1"/>
                </a:solidFill>
                <a:latin typeface="Segoe UI" panose="020B0502040204020203" pitchFamily="34" charset="0"/>
                <a:cs typeface="Segoe UI" panose="020B0502040204020203" pitchFamily="34" charset="0"/>
              </a:rPr>
              <a:t>$7,500 </a:t>
            </a:r>
            <a:r>
              <a:rPr lang="en-US" dirty="0">
                <a:solidFill>
                  <a:schemeClr val="tx1"/>
                </a:solidFill>
                <a:latin typeface="Segoe UI" panose="020B0502040204020203" pitchFamily="34" charset="0"/>
                <a:cs typeface="Segoe UI" panose="020B0502040204020203" pitchFamily="34" charset="0"/>
              </a:rPr>
              <a:t>pre-tax dollars annually.</a:t>
            </a:r>
          </a:p>
          <a:p>
            <a:endParaRPr lang="en-US" dirty="0">
              <a:solidFill>
                <a:schemeClr val="tx1"/>
              </a:solidFill>
              <a:latin typeface="Segoe UI" panose="020B0502040204020203" pitchFamily="34" charset="0"/>
              <a:cs typeface="Segoe UI" panose="020B0502040204020203" pitchFamily="34" charset="0"/>
            </a:endParaRPr>
          </a:p>
          <a:p>
            <a:r>
              <a:rPr lang="en-US" sz="1200" b="0" dirty="0"/>
              <a:t>If you do not spend all the money in your Healthcare FSA or Dependent Care FSA by March 31</a:t>
            </a:r>
            <a:r>
              <a:rPr lang="en-US" sz="1200" b="0" baseline="30000" dirty="0"/>
              <a:t>st</a:t>
            </a:r>
            <a:r>
              <a:rPr lang="en-US" sz="1200" b="0" dirty="0"/>
              <a:t> of the following year for expenses incurred from January 1 – December 31, unused dollars will be forfeited per IRS regulations for pretax contributions.</a:t>
            </a:r>
            <a:endParaRPr lang="en-GB" dirty="0">
              <a:solidFill>
                <a:schemeClr val="tx1"/>
              </a:solidFill>
              <a:latin typeface="Segoe UI" panose="020B0502040204020203" pitchFamily="34" charset="0"/>
              <a:cs typeface="Segoe UI" panose="020B0502040204020203"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18</a:t>
            </a:fld>
            <a:endParaRPr lang="en-US" dirty="0"/>
          </a:p>
        </p:txBody>
      </p:sp>
    </p:spTree>
    <p:extLst>
      <p:ext uri="{BB962C8B-B14F-4D97-AF65-F5344CB8AC3E}">
        <p14:creationId xmlns:p14="http://schemas.microsoft.com/office/powerpoint/2010/main" val="1390584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19</a:t>
            </a:fld>
            <a:endParaRPr lang="en-US"/>
          </a:p>
        </p:txBody>
      </p:sp>
    </p:spTree>
    <p:extLst>
      <p:ext uri="{BB962C8B-B14F-4D97-AF65-F5344CB8AC3E}">
        <p14:creationId xmlns:p14="http://schemas.microsoft.com/office/powerpoint/2010/main" val="3132820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2</a:t>
            </a:fld>
            <a:endParaRPr lang="en-US"/>
          </a:p>
        </p:txBody>
      </p:sp>
    </p:spTree>
    <p:extLst>
      <p:ext uri="{BB962C8B-B14F-4D97-AF65-F5344CB8AC3E}">
        <p14:creationId xmlns:p14="http://schemas.microsoft.com/office/powerpoint/2010/main" val="10577839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9418" lvl="0" indent="0" algn="l" defTabSz="933237" eaLnBrk="0" hangingPunct="0">
              <a:spcAft>
                <a:spcPts val="612"/>
              </a:spcAft>
              <a:buFont typeface="Arial" panose="020B0604020202020204" pitchFamily="34" charset="0"/>
              <a:buNone/>
              <a:defRPr/>
            </a:pPr>
            <a:r>
              <a:rPr lang="en-US" dirty="0"/>
              <a:t>A Health Savings Account or HSA, </a:t>
            </a:r>
            <a:r>
              <a:rPr lang="en-US" dirty="0">
                <a:solidFill>
                  <a:srgbClr val="7F7F7F"/>
                </a:solidFill>
              </a:rPr>
              <a:t>is an individually owned account used to save and pay for qualified medical expenses. </a:t>
            </a:r>
            <a:r>
              <a:rPr lang="en-US" sz="1200" dirty="0">
                <a:solidFill>
                  <a:srgbClr val="000000">
                    <a:lumMod val="50000"/>
                    <a:lumOff val="50000"/>
                  </a:srgbClr>
                </a:solidFill>
                <a:latin typeface="+mn-lt"/>
                <a:ea typeface="ＭＳ Ｐゴシック" pitchFamily="34" charset="-128"/>
                <a:cs typeface="Arial" panose="020B0604020202020204" pitchFamily="34" charset="0"/>
              </a:rPr>
              <a:t>When you contribute to your HSA through your health plan, Enstor takes your HSA contributions out of each paycheck on a pre-tax basis, which decreases your taxable income. </a:t>
            </a:r>
          </a:p>
          <a:p>
            <a:pPr marL="9418" lvl="0" indent="0" algn="l" defTabSz="933237" eaLnBrk="0" hangingPunct="0">
              <a:spcAft>
                <a:spcPts val="612"/>
              </a:spcAft>
              <a:buFont typeface="Arial" panose="020B0604020202020204" pitchFamily="34" charset="0"/>
              <a:buNone/>
              <a:defRPr/>
            </a:pPr>
            <a:endParaRPr lang="en-US" sz="1200" dirty="0">
              <a:solidFill>
                <a:srgbClr val="000000">
                  <a:lumMod val="50000"/>
                  <a:lumOff val="50000"/>
                </a:srgbClr>
              </a:solidFill>
              <a:latin typeface="+mn-lt"/>
              <a:ea typeface="ＭＳ Ｐゴシック" pitchFamily="34" charset="-128"/>
              <a:cs typeface="Arial" panose="020B0604020202020204" pitchFamily="34" charset="0"/>
            </a:endParaRPr>
          </a:p>
          <a:p>
            <a:pPr marL="9418" lvl="0" indent="0" algn="l" defTabSz="933237" eaLnBrk="0" hangingPunct="0">
              <a:spcAft>
                <a:spcPts val="612"/>
              </a:spcAft>
              <a:buFont typeface="Arial" panose="020B0604020202020204" pitchFamily="34" charset="0"/>
              <a:buNone/>
              <a:defRPr/>
            </a:pPr>
            <a:r>
              <a:rPr lang="en-US" sz="1200" dirty="0">
                <a:solidFill>
                  <a:srgbClr val="000000">
                    <a:lumMod val="50000"/>
                    <a:lumOff val="50000"/>
                  </a:srgbClr>
                </a:solidFill>
                <a:latin typeface="+mn-lt"/>
                <a:ea typeface="ＭＳ Ｐゴシック" pitchFamily="34" charset="-128"/>
                <a:cs typeface="Arial" panose="020B0604020202020204" pitchFamily="34" charset="0"/>
              </a:rPr>
              <a:t>You’ll also earn interest on HSA funds tax-free.</a:t>
            </a:r>
          </a:p>
          <a:p>
            <a:pPr marL="9418" lvl="0" indent="0" algn="l" defTabSz="933237" eaLnBrk="0" hangingPunct="0">
              <a:spcAft>
                <a:spcPts val="612"/>
              </a:spcAft>
              <a:buFont typeface="Arial" panose="020B0604020202020204" pitchFamily="34" charset="0"/>
              <a:buNone/>
              <a:defRPr/>
            </a:pPr>
            <a:endParaRPr lang="en-US" sz="1200" dirty="0">
              <a:solidFill>
                <a:srgbClr val="000000">
                  <a:lumMod val="50000"/>
                  <a:lumOff val="50000"/>
                </a:srgbClr>
              </a:solidFill>
              <a:latin typeface="+mn-lt"/>
              <a:ea typeface="ＭＳ Ｐゴシック" pitchFamily="34" charset="-128"/>
              <a:cs typeface="Arial" panose="020B0604020202020204" pitchFamily="34" charset="0"/>
            </a:endParaRPr>
          </a:p>
          <a:p>
            <a:pPr marL="9418" lvl="0" indent="0" algn="l" defTabSz="933237" eaLnBrk="0" hangingPunct="0">
              <a:spcAft>
                <a:spcPts val="612"/>
              </a:spcAft>
              <a:buFont typeface="Arial" panose="020B0604020202020204" pitchFamily="34" charset="0"/>
              <a:buNone/>
              <a:defRPr/>
            </a:pPr>
            <a:r>
              <a:rPr lang="en-US" sz="1200" dirty="0">
                <a:solidFill>
                  <a:srgbClr val="000000">
                    <a:lumMod val="50000"/>
                    <a:lumOff val="50000"/>
                  </a:srgbClr>
                </a:solidFill>
                <a:latin typeface="+mn-lt"/>
                <a:ea typeface="ＭＳ Ｐゴシック" pitchFamily="34" charset="-128"/>
                <a:cs typeface="Arial" panose="020B0604020202020204" pitchFamily="34" charset="0"/>
              </a:rPr>
              <a:t>The best part – spending is tax-free when HSA funds are used for qualified </a:t>
            </a:r>
            <a:r>
              <a:rPr lang="en-US" b="0" dirty="0">
                <a:solidFill>
                  <a:srgbClr val="000000">
                    <a:lumMod val="50000"/>
                    <a:lumOff val="50000"/>
                  </a:srgbClr>
                </a:solidFill>
                <a:latin typeface="+mn-lt"/>
                <a:ea typeface="ＭＳ Ｐゴシック" pitchFamily="34" charset="-128"/>
              </a:rPr>
              <a:t>health care</a:t>
            </a:r>
            <a:r>
              <a:rPr lang="en-US" sz="1200" dirty="0">
                <a:solidFill>
                  <a:srgbClr val="000000">
                    <a:lumMod val="50000"/>
                    <a:lumOff val="50000"/>
                  </a:srgbClr>
                </a:solidFill>
                <a:latin typeface="+mn-lt"/>
                <a:ea typeface="ＭＳ Ｐゴシック" pitchFamily="34" charset="-128"/>
                <a:cs typeface="Arial" panose="020B0604020202020204" pitchFamily="34" charset="0"/>
              </a:rPr>
              <a:t> expenses!</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21</a:t>
            </a:fld>
            <a:endParaRPr lang="en-US"/>
          </a:p>
        </p:txBody>
      </p:sp>
    </p:spTree>
    <p:extLst>
      <p:ext uri="{BB962C8B-B14F-4D97-AF65-F5344CB8AC3E}">
        <p14:creationId xmlns:p14="http://schemas.microsoft.com/office/powerpoint/2010/main" val="973216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As</a:t>
            </a:r>
            <a:r>
              <a:rPr lang="en-US" baseline="0" dirty="0"/>
              <a:t> you contribute to your HSA, keep the IRS limits in mind.  For 2026, those limits are $4,400 for individual coverage, $8,750 for family coverage, and $1,000 catch up for 55 and older employees.  These limits include any contributions from Enstor.  </a:t>
            </a:r>
          </a:p>
          <a:p>
            <a:endParaRPr lang="en-US" baseline="0" dirty="0"/>
          </a:p>
          <a:p>
            <a:r>
              <a:rPr lang="en-US" baseline="0" dirty="0"/>
              <a:t>Enstor uses a 2-tier contribution approach, with contributions </a:t>
            </a:r>
            <a:r>
              <a:rPr lang="en-US" b="0" baseline="0" dirty="0"/>
              <a:t>of $850 for Employee Only and $1,500 for employee + family coverage</a:t>
            </a:r>
            <a:r>
              <a:rPr lang="en-US" baseline="0" dirty="0"/>
              <a:t>. Contributions are made in two payments to your HSA Bank account. The first contribution will be made in January 2026, and the second contribution will be made in July 2026. </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22</a:t>
            </a:fld>
            <a:endParaRPr lang="en-US"/>
          </a:p>
        </p:txBody>
      </p:sp>
    </p:spTree>
    <p:extLst>
      <p:ext uri="{BB962C8B-B14F-4D97-AF65-F5344CB8AC3E}">
        <p14:creationId xmlns:p14="http://schemas.microsoft.com/office/powerpoint/2010/main" val="32514762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the dental plan, you can see</a:t>
            </a:r>
            <a:r>
              <a:rPr lang="en-US" baseline="0" dirty="0"/>
              <a:t> any dentist you choose, but keep in mind you will pay less when you see a dentist who participates in </a:t>
            </a:r>
            <a:r>
              <a:rPr lang="en-US" dirty="0">
                <a:latin typeface="Arial" panose="020B0604020202020204" pitchFamily="34" charset="0"/>
                <a:cs typeface="Arial" panose="020B0604020202020204" pitchFamily="34" charset="0"/>
              </a:rPr>
              <a:t>the BCBSTX Dental PPO </a:t>
            </a:r>
            <a:r>
              <a:rPr lang="en-US" baseline="0" dirty="0"/>
              <a:t>network. Under the plan, Orthodontia is covered for adults and children to age 19, and preventive and diagnostic care is offered at no cost to you. Dental contribution for the 2026 plan year has decrease slightly.</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24</a:t>
            </a:fld>
            <a:endParaRPr lang="en-US"/>
          </a:p>
        </p:txBody>
      </p:sp>
    </p:spTree>
    <p:extLst>
      <p:ext uri="{BB962C8B-B14F-4D97-AF65-F5344CB8AC3E}">
        <p14:creationId xmlns:p14="http://schemas.microsoft.com/office/powerpoint/2010/main" val="35806595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36758" lvl="0" indent="0">
              <a:lnSpc>
                <a:spcPct val="110000"/>
              </a:lnSpc>
              <a:buFont typeface="Arial" pitchFamily="34" charset="0"/>
              <a:buNone/>
            </a:pPr>
            <a:r>
              <a:rPr lang="en-US" dirty="0">
                <a:latin typeface="Arial" charset="0"/>
                <a:ea typeface="ＭＳ Ｐゴシック" charset="0"/>
              </a:rPr>
              <a:t>When you visit a VSP provider, your </a:t>
            </a:r>
            <a:r>
              <a:rPr lang="en-US" dirty="0" err="1">
                <a:latin typeface="Arial" charset="0"/>
                <a:ea typeface="ＭＳ Ｐゴシック" charset="0"/>
              </a:rPr>
              <a:t>WellVision</a:t>
            </a:r>
            <a:r>
              <a:rPr lang="en-US" dirty="0">
                <a:latin typeface="Arial" charset="0"/>
                <a:ea typeface="ＭＳ Ｐゴシック" charset="0"/>
              </a:rPr>
              <a:t> Exam is covered every 12 months after you pay your $10 copay.</a:t>
            </a:r>
          </a:p>
          <a:p>
            <a:pPr marL="36758" lvl="0" indent="0">
              <a:buFont typeface="Arial" pitchFamily="34" charset="0"/>
              <a:buNone/>
            </a:pPr>
            <a:r>
              <a:rPr lang="en-US" dirty="0">
                <a:latin typeface="Arial" charset="0"/>
                <a:ea typeface="ＭＳ Ｐゴシック" charset="0"/>
              </a:rPr>
              <a:t>You can also</a:t>
            </a:r>
            <a:r>
              <a:rPr lang="en-US" baseline="0" dirty="0">
                <a:latin typeface="Arial" charset="0"/>
                <a:ea typeface="ＭＳ Ｐゴシック" charset="0"/>
              </a:rPr>
              <a:t> purchase </a:t>
            </a:r>
            <a:r>
              <a:rPr lang="en-US" dirty="0">
                <a:latin typeface="Arial" charset="0"/>
                <a:ea typeface="ＭＳ Ｐゴシック" charset="0"/>
              </a:rPr>
              <a:t>Prescription glasses</a:t>
            </a:r>
            <a:r>
              <a:rPr lang="en-US" baseline="0" dirty="0">
                <a:latin typeface="Arial" charset="0"/>
                <a:ea typeface="ＭＳ Ｐゴシック" charset="0"/>
              </a:rPr>
              <a:t> or contacts every 12 months after you pay your $25 copay.</a:t>
            </a:r>
          </a:p>
          <a:p>
            <a:pPr marL="36758" lvl="0" indent="0">
              <a:buFont typeface="Arial" pitchFamily="34" charset="0"/>
              <a:buNone/>
            </a:pPr>
            <a:r>
              <a:rPr lang="en-US" baseline="0" dirty="0">
                <a:latin typeface="Arial" charset="0"/>
                <a:ea typeface="ＭＳ Ｐゴシック" charset="0"/>
              </a:rPr>
              <a:t>Your vision benefits are 100% paid for by Enstor.</a:t>
            </a:r>
          </a:p>
          <a:p>
            <a:pPr marL="36758" lvl="0" indent="0">
              <a:buFont typeface="Arial" pitchFamily="34" charset="0"/>
              <a:buNone/>
            </a:pPr>
            <a:endParaRPr lang="en-US" baseline="0" dirty="0">
              <a:latin typeface="Arial" charset="0"/>
              <a:ea typeface="ＭＳ Ｐゴシック" charset="0"/>
            </a:endParaRPr>
          </a:p>
          <a:p>
            <a:pPr marL="36758"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dirty="0">
                <a:latin typeface="Arial" panose="020B0604020202020204" pitchFamily="34" charset="0"/>
                <a:cs typeface="Arial" panose="020B0604020202020204" pitchFamily="34" charset="0"/>
              </a:rPr>
              <a:t>The details of your vision plan are shown here. </a:t>
            </a:r>
          </a:p>
          <a:p>
            <a:pPr marL="36758"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dirty="0">
              <a:latin typeface="Arial" panose="020B0604020202020204" pitchFamily="34" charset="0"/>
              <a:cs typeface="Arial" panose="020B0604020202020204" pitchFamily="34" charset="0"/>
            </a:endParaRPr>
          </a:p>
          <a:p>
            <a:pPr marL="36758"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dirty="0">
                <a:latin typeface="Segoe UI" panose="020B0502040204020203" pitchFamily="34" charset="0"/>
                <a:cs typeface="Segoe UI" panose="020B0502040204020203" pitchFamily="34" charset="0"/>
              </a:rPr>
              <a:t>There’s no ID card necessary. </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26</a:t>
            </a:fld>
            <a:endParaRPr lang="en-US"/>
          </a:p>
        </p:txBody>
      </p:sp>
    </p:spTree>
    <p:extLst>
      <p:ext uri="{BB962C8B-B14F-4D97-AF65-F5344CB8AC3E}">
        <p14:creationId xmlns:p14="http://schemas.microsoft.com/office/powerpoint/2010/main" val="18009350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lvl="0"/>
            <a:r>
              <a:rPr lang="en-US" dirty="0"/>
              <a:t>Enstor provides eligible employees with basic life and AD&amp;D insurance equal to one times their annual earnings.  With this benefit, there are no medical forms or authorization necessary. </a:t>
            </a:r>
            <a:endParaRPr lang="en-US" dirty="0">
              <a:latin typeface="Arial" charset="0"/>
              <a:ea typeface="ＭＳ Ｐゴシック" charset="0"/>
              <a:cs typeface="ＭＳ Ｐゴシック"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28</a:t>
            </a:fld>
            <a:endParaRPr lang="en-US"/>
          </a:p>
        </p:txBody>
      </p:sp>
    </p:spTree>
    <p:extLst>
      <p:ext uri="{BB962C8B-B14F-4D97-AF65-F5344CB8AC3E}">
        <p14:creationId xmlns:p14="http://schemas.microsoft.com/office/powerpoint/2010/main" val="22915309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0"/>
              </a:spcBef>
              <a:spcAft>
                <a:spcPts val="0"/>
              </a:spcAft>
              <a:buClrTx/>
              <a:buSzTx/>
              <a:buFont typeface="Arial" charset="0"/>
              <a:buNone/>
              <a:tabLst/>
              <a:defRPr/>
            </a:pPr>
            <a:r>
              <a:rPr lang="en-US" altLang="en-US" dirty="0">
                <a:solidFill>
                  <a:srgbClr val="FFC200"/>
                </a:solidFill>
                <a:latin typeface="Segoe UI" panose="020B0502040204020203" pitchFamily="34" charset="0"/>
                <a:cs typeface="Segoe UI" panose="020B0502040204020203" pitchFamily="34" charset="0"/>
              </a:rPr>
              <a:t>Voluntary Life can be purchased separately </a:t>
            </a:r>
            <a:r>
              <a:rPr lang="en-US" dirty="0"/>
              <a:t>for all employees </a:t>
            </a:r>
            <a:r>
              <a:rPr lang="en-US" altLang="en-US" dirty="0">
                <a:solidFill>
                  <a:srgbClr val="FFC200"/>
                </a:solidFill>
                <a:latin typeface="Segoe UI" panose="020B0502040204020203" pitchFamily="34" charset="0"/>
                <a:cs typeface="Segoe UI" panose="020B0502040204020203" pitchFamily="34" charset="0"/>
              </a:rPr>
              <a:t>(you do not have to purchase both Life and AD&amp;D) </a:t>
            </a:r>
            <a:r>
              <a:rPr lang="en-US" dirty="0"/>
              <a:t>but voluntary coverage MUST be elected for the employee before dependent coverage is elected. </a:t>
            </a:r>
            <a:endParaRPr lang="en-US" altLang="en-US" dirty="0">
              <a:solidFill>
                <a:srgbClr val="FFC200"/>
              </a:solidFill>
              <a:latin typeface="Segoe UI" panose="020B0502040204020203" pitchFamily="34" charset="0"/>
              <a:cs typeface="Segoe UI" panose="020B0502040204020203"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29</a:t>
            </a:fld>
            <a:endParaRPr lang="en-US"/>
          </a:p>
        </p:txBody>
      </p:sp>
    </p:spTree>
    <p:extLst>
      <p:ext uri="{BB962C8B-B14F-4D97-AF65-F5344CB8AC3E}">
        <p14:creationId xmlns:p14="http://schemas.microsoft.com/office/powerpoint/2010/main" val="2278995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0"/>
              </a:spcBef>
              <a:spcAft>
                <a:spcPts val="0"/>
              </a:spcAft>
              <a:buClrTx/>
              <a:buSzTx/>
              <a:buFont typeface="Arial" charset="0"/>
              <a:buNone/>
              <a:tabLst/>
              <a:defRPr/>
            </a:pPr>
            <a:r>
              <a:rPr lang="en-US" altLang="en-US" dirty="0">
                <a:solidFill>
                  <a:srgbClr val="FFC200"/>
                </a:solidFill>
                <a:latin typeface="Segoe UI" panose="020B0502040204020203" pitchFamily="34" charset="0"/>
                <a:cs typeface="Segoe UI" panose="020B0502040204020203" pitchFamily="34" charset="0"/>
              </a:rPr>
              <a:t>Voluntary AD&amp;D can also be purchased separately </a:t>
            </a:r>
            <a:r>
              <a:rPr lang="en-US" dirty="0"/>
              <a:t>for all employees. Again, </a:t>
            </a:r>
            <a:r>
              <a:rPr lang="en-US" altLang="en-US" dirty="0">
                <a:solidFill>
                  <a:srgbClr val="FFC200"/>
                </a:solidFill>
                <a:latin typeface="Segoe UI" panose="020B0502040204020203" pitchFamily="34" charset="0"/>
                <a:cs typeface="Segoe UI" panose="020B0502040204020203" pitchFamily="34" charset="0"/>
              </a:rPr>
              <a:t>you do not have to purchase both Life and AD&amp;D insurance, </a:t>
            </a:r>
            <a:r>
              <a:rPr lang="en-US" dirty="0"/>
              <a:t>but voluntary AD&amp;D coverage MUST be elected for the employee before Voluntary Family AD&amp;D is elected. </a:t>
            </a:r>
          </a:p>
          <a:p>
            <a:pPr marL="0" marR="0" lvl="0" indent="0" algn="l" defTabSz="914400" rtl="0" eaLnBrk="1" fontAlgn="auto" latinLnBrk="0" hangingPunct="1">
              <a:lnSpc>
                <a:spcPct val="110000"/>
              </a:lnSpc>
              <a:spcBef>
                <a:spcPts val="0"/>
              </a:spcBef>
              <a:spcAft>
                <a:spcPts val="0"/>
              </a:spcAft>
              <a:buClrTx/>
              <a:buSzTx/>
              <a:buFont typeface="Arial" charset="0"/>
              <a:buNone/>
              <a:tabLst/>
              <a:defRPr/>
            </a:pPr>
            <a:endParaRPr lang="en-US" altLang="en-US" dirty="0">
              <a:solidFill>
                <a:srgbClr val="FFC200"/>
              </a:solidFill>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10000"/>
              </a:lnSpc>
              <a:spcBef>
                <a:spcPts val="0"/>
              </a:spcBef>
              <a:spcAft>
                <a:spcPts val="0"/>
              </a:spcAft>
              <a:buClrTx/>
              <a:buSzTx/>
              <a:buFont typeface="Arial" charset="0"/>
              <a:buNone/>
              <a:tabLst/>
              <a:defRPr/>
            </a:pPr>
            <a:r>
              <a:rPr lang="en-US" altLang="en-US" dirty="0">
                <a:solidFill>
                  <a:srgbClr val="FFC200"/>
                </a:solidFill>
                <a:latin typeface="Segoe UI" panose="020B0502040204020203" pitchFamily="34" charset="0"/>
                <a:cs typeface="Segoe UI" panose="020B0502040204020203" pitchFamily="34" charset="0"/>
              </a:rPr>
              <a:t>Remember Voluntary life and AD&amp;D will not be an active enrollment in Paycom. Any changes or enrollments need to be sent to hr@enstorinc.com.</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30</a:t>
            </a:fld>
            <a:endParaRPr lang="en-US"/>
          </a:p>
        </p:txBody>
      </p:sp>
    </p:spTree>
    <p:extLst>
      <p:ext uri="{BB962C8B-B14F-4D97-AF65-F5344CB8AC3E}">
        <p14:creationId xmlns:p14="http://schemas.microsoft.com/office/powerpoint/2010/main" val="268347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0"/>
              </a:spcBef>
              <a:spcAft>
                <a:spcPts val="0"/>
              </a:spcAft>
              <a:buClrTx/>
              <a:buSzTx/>
              <a:buFont typeface="Arial" charset="0"/>
              <a:buNone/>
              <a:tabLst/>
              <a:defRPr/>
            </a:pPr>
            <a:r>
              <a:rPr lang="en-US" altLang="en-US" dirty="0">
                <a:solidFill>
                  <a:srgbClr val="FFC200"/>
                </a:solidFill>
                <a:latin typeface="Segoe UI" panose="020B0502040204020203" pitchFamily="34" charset="0"/>
                <a:cs typeface="Segoe UI" panose="020B0502040204020203" pitchFamily="34" charset="0"/>
              </a:rPr>
              <a:t>Voluntary AD&amp;D can also be purchased separately </a:t>
            </a:r>
            <a:r>
              <a:rPr lang="en-US" dirty="0"/>
              <a:t>for all employees. Again, </a:t>
            </a:r>
            <a:r>
              <a:rPr lang="en-US" altLang="en-US" dirty="0">
                <a:solidFill>
                  <a:srgbClr val="FFC200"/>
                </a:solidFill>
                <a:latin typeface="Segoe UI" panose="020B0502040204020203" pitchFamily="34" charset="0"/>
                <a:cs typeface="Segoe UI" panose="020B0502040204020203" pitchFamily="34" charset="0"/>
              </a:rPr>
              <a:t>you do not have to purchase both Life and AD&amp;D insurance, </a:t>
            </a:r>
            <a:r>
              <a:rPr lang="en-US" dirty="0"/>
              <a:t>but voluntary AD&amp;D coverage MUST be elected for the employee before Voluntary Family AD&amp;D is elected. </a:t>
            </a:r>
          </a:p>
          <a:p>
            <a:pPr marL="0" marR="0" lvl="0" indent="0" algn="l" defTabSz="914400" rtl="0" eaLnBrk="1" fontAlgn="auto" latinLnBrk="0" hangingPunct="1">
              <a:lnSpc>
                <a:spcPct val="110000"/>
              </a:lnSpc>
              <a:spcBef>
                <a:spcPts val="0"/>
              </a:spcBef>
              <a:spcAft>
                <a:spcPts val="0"/>
              </a:spcAft>
              <a:buClrTx/>
              <a:buSzTx/>
              <a:buFont typeface="Arial" charset="0"/>
              <a:buNone/>
              <a:tabLst/>
              <a:defRPr/>
            </a:pPr>
            <a:endParaRPr lang="en-US" altLang="en-US" dirty="0">
              <a:solidFill>
                <a:srgbClr val="FFC200"/>
              </a:solidFill>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10000"/>
              </a:lnSpc>
              <a:spcBef>
                <a:spcPts val="0"/>
              </a:spcBef>
              <a:spcAft>
                <a:spcPts val="0"/>
              </a:spcAft>
              <a:buClrTx/>
              <a:buSzTx/>
              <a:buFont typeface="Arial" charset="0"/>
              <a:buNone/>
              <a:tabLst/>
              <a:defRPr/>
            </a:pPr>
            <a:r>
              <a:rPr lang="en-US" altLang="en-US" dirty="0">
                <a:solidFill>
                  <a:srgbClr val="FFC200"/>
                </a:solidFill>
                <a:latin typeface="Segoe UI" panose="020B0502040204020203" pitchFamily="34" charset="0"/>
                <a:cs typeface="Segoe UI" panose="020B0502040204020203" pitchFamily="34" charset="0"/>
              </a:rPr>
              <a:t>Remember Voluntary life and AD&amp;D will not be an active enrollment in Paycom. Any changes or enrollments need to be sent to hr@enstorinc.com.</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31</a:t>
            </a:fld>
            <a:endParaRPr lang="en-US"/>
          </a:p>
        </p:txBody>
      </p:sp>
    </p:spTree>
    <p:extLst>
      <p:ext uri="{BB962C8B-B14F-4D97-AF65-F5344CB8AC3E}">
        <p14:creationId xmlns:p14="http://schemas.microsoft.com/office/powerpoint/2010/main" val="35091615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lvl="0"/>
            <a:endParaRPr lang="en-US" dirty="0"/>
          </a:p>
          <a:p>
            <a:pPr lvl="0"/>
            <a:r>
              <a:rPr lang="en-US" b="1" dirty="0"/>
              <a:t>Short Term Disability </a:t>
            </a:r>
            <a:r>
              <a:rPr lang="en-US" dirty="0"/>
              <a:t>benefits are payable on the 8</a:t>
            </a:r>
            <a:r>
              <a:rPr lang="en-US" baseline="30000" dirty="0"/>
              <a:t>th</a:t>
            </a:r>
            <a:r>
              <a:rPr lang="en-US" dirty="0"/>
              <a:t> day of an accident or an illness. If disabled, you will be paid 100% of your weekly earnings for 2 weeks, then the benefit payable will be 60% up to 26 weeks.</a:t>
            </a:r>
          </a:p>
          <a:p>
            <a:pPr lvl="0"/>
            <a:endParaRPr lang="en-US" dirty="0"/>
          </a:p>
          <a:p>
            <a:pPr lvl="0"/>
            <a:r>
              <a:rPr lang="en-US" dirty="0"/>
              <a:t>The first seven days of an accident or illness</a:t>
            </a:r>
            <a:r>
              <a:rPr lang="en-US" baseline="0" dirty="0"/>
              <a:t> are considered your elimination period. You may use PTO during that time.  </a:t>
            </a:r>
            <a:endParaRPr lang="en-US" dirty="0"/>
          </a:p>
          <a:p>
            <a:pPr lvl="0"/>
            <a:r>
              <a:rPr lang="en-US" dirty="0"/>
              <a:t>After 26 weeks, if you are still disabled, you may be eligible for </a:t>
            </a:r>
            <a:r>
              <a:rPr lang="en-US" b="1" dirty="0"/>
              <a:t>Long Term Disability </a:t>
            </a:r>
            <a:r>
              <a:rPr lang="en-US" dirty="0"/>
              <a:t>benefits. Long Term Disability pays 60% of your monthly earnings, to a max of $10,000 per month. </a:t>
            </a:r>
          </a:p>
          <a:p>
            <a:pPr lvl="0"/>
            <a:endParaRPr lang="en-US" dirty="0"/>
          </a:p>
          <a:p>
            <a:pPr lvl="0"/>
            <a:r>
              <a:rPr lang="en-US" dirty="0"/>
              <a:t>Short and Long-Term Disability premiums are paid for by Enstor at 100%. These benefits are taxable.</a:t>
            </a:r>
          </a:p>
          <a:p>
            <a:pPr lvl="0"/>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32</a:t>
            </a:fld>
            <a:endParaRPr lang="en-US"/>
          </a:p>
        </p:txBody>
      </p:sp>
    </p:spTree>
    <p:extLst>
      <p:ext uri="{BB962C8B-B14F-4D97-AF65-F5344CB8AC3E}">
        <p14:creationId xmlns:p14="http://schemas.microsoft.com/office/powerpoint/2010/main" val="22701613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dirty="0"/>
              <a:t>We recognize life can at times be challenging, that’s why Enstor provides benefits to help you along the journey of your life. No situations is too big or too small. When you and your household members need assistance, reach out any time and we will help get you on the right path to meet your needs. From checking off daily tasks to working on more complex issues, UNUM offers a variety of resources, tools and services available to you and your household members. </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33</a:t>
            </a:fld>
            <a:endParaRPr lang="en-US"/>
          </a:p>
        </p:txBody>
      </p:sp>
    </p:spTree>
    <p:extLst>
      <p:ext uri="{BB962C8B-B14F-4D97-AF65-F5344CB8AC3E}">
        <p14:creationId xmlns:p14="http://schemas.microsoft.com/office/powerpoint/2010/main" val="1184650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A few important things to know –</a:t>
            </a:r>
          </a:p>
          <a:p>
            <a:pPr marL="171450" indent="-171450">
              <a:buFont typeface="Arial" panose="020B0604020202020204" pitchFamily="34" charset="0"/>
              <a:buChar char="•"/>
            </a:pPr>
            <a:r>
              <a:rPr lang="en-US" dirty="0"/>
              <a:t>This year’s open enrollment will be an active enrollment meaning your current benefits will not automatically roll over if you do not participate in Open Enrollment.</a:t>
            </a:r>
          </a:p>
          <a:p>
            <a:pPr marL="171450" indent="-171450">
              <a:buFont typeface="Arial" panose="020B0604020202020204" pitchFamily="34" charset="0"/>
              <a:buChar char="•"/>
            </a:pPr>
            <a:r>
              <a:rPr lang="en-US" dirty="0"/>
              <a:t>Open enrollment will begin November 10</a:t>
            </a:r>
            <a:r>
              <a:rPr lang="en-US" baseline="30000" dirty="0"/>
              <a:t>th</a:t>
            </a:r>
            <a:r>
              <a:rPr lang="en-US" dirty="0"/>
              <a:t> through November 21</a:t>
            </a:r>
            <a:r>
              <a:rPr lang="en-US" baseline="30000" dirty="0"/>
              <a:t>st</a:t>
            </a:r>
            <a:r>
              <a:rPr lang="en-US" dirty="0"/>
              <a:t>. </a:t>
            </a:r>
          </a:p>
          <a:p>
            <a:pPr marL="171450" indent="-171450">
              <a:buFont typeface="Arial" panose="020B0604020202020204" pitchFamily="34" charset="0"/>
              <a:buChar char="•"/>
            </a:pPr>
            <a:r>
              <a:rPr lang="en-US" dirty="0"/>
              <a:t>Elections and waivers will be due no later than November 21</a:t>
            </a:r>
            <a:r>
              <a:rPr lang="en-US" baseline="30000" dirty="0"/>
              <a:t>st</a:t>
            </a:r>
            <a:r>
              <a:rPr lang="en-US" dirty="0"/>
              <a:t>.</a:t>
            </a:r>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3</a:t>
            </a:fld>
            <a:endParaRPr lang="en-US"/>
          </a:p>
        </p:txBody>
      </p:sp>
    </p:spTree>
    <p:extLst>
      <p:ext uri="{BB962C8B-B14F-4D97-AF65-F5344CB8AC3E}">
        <p14:creationId xmlns:p14="http://schemas.microsoft.com/office/powerpoint/2010/main" val="41458674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latin typeface="Arial" charset="0"/>
                <a:ea typeface="ＭＳ Ｐゴシック" charset="0"/>
                <a:cs typeface="ＭＳ Ｐゴシック" charset="0"/>
              </a:rPr>
              <a:t>Accidental injury insurance p</a:t>
            </a:r>
            <a:r>
              <a:rPr lang="en-US" dirty="0">
                <a:solidFill>
                  <a:srgbClr val="FFC200"/>
                </a:solidFill>
                <a:latin typeface="Segoe UI" panose="020B0502040204020203" pitchFamily="34" charset="0"/>
                <a:cs typeface="Segoe UI" panose="020B0502040204020203" pitchFamily="34" charset="0"/>
              </a:rPr>
              <a:t>ays a fixed benefit according to the schedule. This is a group accident “off the job” insurance policy. </a:t>
            </a:r>
          </a:p>
          <a:p>
            <a:endParaRPr lang="en-US" sz="1200" dirty="0">
              <a:solidFill>
                <a:schemeClr val="tx1"/>
              </a:solidFill>
              <a:latin typeface="Segoe UI" panose="020B0502040204020203" pitchFamily="34" charset="0"/>
              <a:cs typeface="Segoe UI" panose="020B0502040204020203" pitchFamily="34" charset="0"/>
            </a:endParaRPr>
          </a:p>
          <a:p>
            <a:r>
              <a:rPr lang="en-US" sz="1200" dirty="0">
                <a:solidFill>
                  <a:schemeClr val="tx1"/>
                </a:solidFill>
                <a:latin typeface="Segoe UI" panose="020B0502040204020203" pitchFamily="34" charset="0"/>
                <a:cs typeface="Segoe UI" panose="020B0502040204020203" pitchFamily="34" charset="0"/>
              </a:rPr>
              <a:t>Accidental Injury insurance can be purchased independently or alongside an Enstor medical plan, to help supplement your coverage. However, you must enroll yourself in order to enroll your spouse. Limitations and exclusions may apply.</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35</a:t>
            </a:fld>
            <a:endParaRPr lang="en-US"/>
          </a:p>
        </p:txBody>
      </p:sp>
    </p:spTree>
    <p:extLst>
      <p:ext uri="{BB962C8B-B14F-4D97-AF65-F5344CB8AC3E}">
        <p14:creationId xmlns:p14="http://schemas.microsoft.com/office/powerpoint/2010/main" val="26201159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We know that everyone has different needs when coping with a critical illness. With your UNUM Critical Illness insurance, you receive a lump sum payment if you are diagnosed with a covered critical illness, like cancer, heart attack or stroke. </a:t>
            </a:r>
          </a:p>
          <a:p>
            <a:endParaRPr lang="en-US" sz="1200" dirty="0">
              <a:solidFill>
                <a:schemeClr val="tx1"/>
              </a:solidFill>
            </a:endParaRPr>
          </a:p>
          <a:p>
            <a:r>
              <a:rPr lang="en-US" sz="1200" dirty="0">
                <a:solidFill>
                  <a:schemeClr val="tx1"/>
                </a:solidFill>
              </a:rPr>
              <a:t>Critical Illness insurance can be purchased independently or alongside an Enstor medical plan, to help supplement your coverage. Limitations and exclusions may apply. Please review the plan documents for more information.</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36</a:t>
            </a:fld>
            <a:endParaRPr lang="en-US"/>
          </a:p>
        </p:txBody>
      </p:sp>
    </p:spTree>
    <p:extLst>
      <p:ext uri="{BB962C8B-B14F-4D97-AF65-F5344CB8AC3E}">
        <p14:creationId xmlns:p14="http://schemas.microsoft.com/office/powerpoint/2010/main" val="40024762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A hospital stay can happen at any time, and it can be costly. UNUM Hospital Indemnity insurance helps you and your loved ones have additional financial protection. We can help cover these unexpected events – so you can focus on getting better.</a:t>
            </a:r>
            <a:br>
              <a:rPr lang="en-US" dirty="0"/>
            </a:br>
            <a:br>
              <a:rPr lang="en-US" dirty="0"/>
            </a:br>
            <a:r>
              <a:rPr lang="en-US" sz="1200" dirty="0">
                <a:solidFill>
                  <a:schemeClr val="tx1"/>
                </a:solidFill>
              </a:rPr>
              <a:t>With Hospital Indemnity insurance, you get a benefit paid directly to the covered person, unless otherwise assigned, after a covered hospitalization resulting from a covered injury or illness. </a:t>
            </a:r>
          </a:p>
          <a:p>
            <a:endParaRPr lang="en-US" sz="1200" dirty="0">
              <a:solidFill>
                <a:schemeClr val="tx1"/>
              </a:solidFill>
            </a:endParaRPr>
          </a:p>
          <a:p>
            <a:r>
              <a:rPr lang="en-US" sz="1200" dirty="0">
                <a:solidFill>
                  <a:schemeClr val="tx1"/>
                </a:solidFill>
              </a:rPr>
              <a:t>Hospital Indemnity insurance can be purchased independently or alongside an Enstor medical plan, to help supplement your coverage. Limitations and exclusions may apply. Please review the plan documents for more information.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Hospital Indemnity insurance is calculated based on age and election amount.</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37</a:t>
            </a:fld>
            <a:endParaRPr lang="en-US"/>
          </a:p>
        </p:txBody>
      </p:sp>
    </p:spTree>
    <p:extLst>
      <p:ext uri="{BB962C8B-B14F-4D97-AF65-F5344CB8AC3E}">
        <p14:creationId xmlns:p14="http://schemas.microsoft.com/office/powerpoint/2010/main" val="24800994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2449"/>
              </a:spcBef>
              <a:spcAft>
                <a:spcPts val="0"/>
              </a:spcAft>
              <a:buClrTx/>
              <a:buSzPct val="100000"/>
              <a:buFontTx/>
              <a:buNone/>
              <a:tabLst/>
              <a:defRPr/>
            </a:pPr>
            <a:r>
              <a:rPr lang="en-US" sz="1200" dirty="0">
                <a:effectLst/>
                <a:latin typeface="Segoe UI" panose="020B0502040204020203" pitchFamily="34" charset="0"/>
              </a:rPr>
              <a:t>LifeLock plan provides access to identity consultation and advice, credit monitoring, full-service identity restoration, alerts, and 24/7 life member support. See your benefit guide for more information on available services. </a:t>
            </a:r>
            <a:endParaRPr lang="en-US" sz="1200" dirty="0">
              <a:effectLst/>
              <a:latin typeface="Arial" panose="020B0604020202020204" pitchFamily="34" charset="0"/>
            </a:endParaRPr>
          </a:p>
          <a:p>
            <a:pPr>
              <a:spcBef>
                <a:spcPts val="2449"/>
              </a:spcBef>
              <a:buSzPct val="100000"/>
              <a:defRPr/>
            </a:pPr>
            <a:endParaRPr lang="en-US" altLang="en-US" dirty="0">
              <a:solidFill>
                <a:srgbClr val="7F7F7F"/>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bg1"/>
                </a:solidFill>
                <a:latin typeface="DIN 2014 Light" panose="020B0404020202020204"/>
              </a:rPr>
              <a:t>All employees that wish to enroll in this benefit will need to enroll for the 2026 plan year</a:t>
            </a:r>
            <a:r>
              <a:rPr lang="en-US" sz="1200" b="1" dirty="0">
                <a:solidFill>
                  <a:schemeClr val="bg1"/>
                </a:solidFill>
                <a:latin typeface="DIN 2014 Light" panose="020B0404020202020204"/>
              </a:rPr>
              <a:t>.  This benefit is an Employee Paid benefit, and you will be responsible for all premiums associated with this coverage.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bg1"/>
              </a:solidFill>
              <a:latin typeface="DIN 2014 Light" panose="020B04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DIN 2014 Light" panose="020B0404020202020204"/>
              </a:rPr>
              <a:t>Costs on the slide are monthly.</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39</a:t>
            </a:fld>
            <a:endParaRPr lang="en-US"/>
          </a:p>
        </p:txBody>
      </p:sp>
    </p:spTree>
    <p:extLst>
      <p:ext uri="{BB962C8B-B14F-4D97-AF65-F5344CB8AC3E}">
        <p14:creationId xmlns:p14="http://schemas.microsoft.com/office/powerpoint/2010/main" val="7245022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spcBef>
                <a:spcPts val="2449"/>
              </a:spcBef>
              <a:buSzPct val="100000"/>
              <a:defRPr/>
            </a:pPr>
            <a:r>
              <a:rPr lang="en-US" altLang="en-US" sz="1200" dirty="0">
                <a:solidFill>
                  <a:srgbClr val="7F7F7F"/>
                </a:solidFill>
                <a:latin typeface="Calibri" panose="020F0502020204030204" pitchFamily="34" charset="0"/>
                <a:cs typeface="Calibri" panose="020F0502020204030204" pitchFamily="34" charset="0"/>
              </a:rPr>
              <a:t>Enstor employees may choose to contribute to a 401(k)-retirement plan, administered by Empower Retirement. </a:t>
            </a:r>
          </a:p>
          <a:p>
            <a:pPr marL="0" marR="0" lvl="0" indent="0" algn="l" defTabSz="914400" rtl="0" eaLnBrk="1" fontAlgn="auto" latinLnBrk="0" hangingPunct="1">
              <a:lnSpc>
                <a:spcPct val="100000"/>
              </a:lnSpc>
              <a:spcBef>
                <a:spcPts val="2449"/>
              </a:spcBef>
              <a:spcAft>
                <a:spcPts val="0"/>
              </a:spcAft>
              <a:buClrTx/>
              <a:buSzPct val="100000"/>
              <a:buFontTx/>
              <a:buNone/>
              <a:tabLst/>
              <a:defRPr/>
            </a:pPr>
            <a:r>
              <a:rPr lang="en-US" b="0" dirty="0"/>
              <a:t>The 2026 401k contribution limit has not been released by the IRS.  We will update you once this has been released.</a:t>
            </a:r>
          </a:p>
          <a:p>
            <a:pPr>
              <a:spcBef>
                <a:spcPts val="2449"/>
              </a:spcBef>
              <a:buSzPct val="100000"/>
              <a:defRPr/>
            </a:pPr>
            <a:endParaRPr lang="en-US" altLang="en-US" sz="1200" b="0" dirty="0">
              <a:solidFill>
                <a:srgbClr val="7F7F7F"/>
              </a:solidFill>
              <a:latin typeface="Calibri" panose="020F0502020204030204" pitchFamily="34" charset="0"/>
              <a:cs typeface="Calibri" panose="020F0502020204030204" pitchFamily="34" charset="0"/>
            </a:endParaRPr>
          </a:p>
          <a:p>
            <a:pPr marL="0" marR="0"/>
            <a:r>
              <a:rPr lang="en-US" sz="1200" dirty="0">
                <a:solidFill>
                  <a:srgbClr val="000000"/>
                </a:solidFill>
                <a:effectLst/>
                <a:latin typeface="Calibri" panose="020F0502020204030204" pitchFamily="34" charset="0"/>
                <a:ea typeface="Calibri" panose="020F0502020204030204" pitchFamily="34" charset="0"/>
              </a:rPr>
              <a:t>As </a:t>
            </a:r>
            <a:r>
              <a:rPr lang="en-US" sz="1200" dirty="0">
                <a:solidFill>
                  <a:srgbClr val="263845"/>
                </a:solidFill>
                <a:effectLst/>
                <a:latin typeface="Calibri" panose="020F0502020204030204" pitchFamily="34" charset="0"/>
                <a:ea typeface="Calibri" panose="020F0502020204030204" pitchFamily="34" charset="0"/>
              </a:rPr>
              <a:t>a new employee</a:t>
            </a:r>
            <a:r>
              <a:rPr lang="en-US" sz="1200" dirty="0">
                <a:solidFill>
                  <a:srgbClr val="000000"/>
                </a:solidFill>
                <a:effectLst/>
                <a:latin typeface="Calibri" panose="020F0502020204030204" pitchFamily="34" charset="0"/>
                <a:ea typeface="Calibri" panose="020F0502020204030204" pitchFamily="34" charset="0"/>
              </a:rPr>
              <a:t>, you are </a:t>
            </a:r>
            <a:r>
              <a:rPr lang="en-US" sz="1200" dirty="0">
                <a:effectLst/>
                <a:latin typeface="Calibri" panose="020F0502020204030204" pitchFamily="34" charset="0"/>
                <a:ea typeface="Calibri" panose="020F0502020204030204" pitchFamily="34" charset="0"/>
              </a:rPr>
              <a:t>eligible to participate in the </a:t>
            </a:r>
            <a:r>
              <a:rPr lang="en-US" sz="1200" dirty="0">
                <a:solidFill>
                  <a:srgbClr val="000000"/>
                </a:solidFill>
                <a:effectLst/>
                <a:latin typeface="Calibri" panose="020F0502020204030204" pitchFamily="34" charset="0"/>
                <a:ea typeface="Calibri" panose="020F0502020204030204" pitchFamily="34" charset="0"/>
              </a:rPr>
              <a:t>Enstor 401(k) Retirement Plan held at Empower Retirement. </a:t>
            </a:r>
            <a:endParaRPr lang="en-US" sz="1200" dirty="0">
              <a:effectLst/>
              <a:latin typeface="Calibri" panose="020F0502020204030204" pitchFamily="34" charset="0"/>
              <a:ea typeface="Calibri" panose="020F0502020204030204" pitchFamily="34" charset="0"/>
            </a:endParaRPr>
          </a:p>
          <a:p>
            <a:pPr marL="0" marR="0" lvl="0" indent="0">
              <a:spcBef>
                <a:spcPts val="0"/>
              </a:spcBef>
              <a:spcAft>
                <a:spcPts val="0"/>
              </a:spcAft>
              <a:buFont typeface="Symbol" panose="05050102010706020507" pitchFamily="18" charset="2"/>
              <a:buNone/>
            </a:pPr>
            <a:r>
              <a:rPr lang="en-US" sz="1200" b="0" dirty="0">
                <a:solidFill>
                  <a:srgbClr val="222222"/>
                </a:solidFill>
                <a:effectLst/>
                <a:latin typeface="Calibri" panose="020F0502020204030204" pitchFamily="34" charset="0"/>
                <a:ea typeface="Times New Roman" panose="02020603050405020304" pitchFamily="18" charset="0"/>
              </a:rPr>
              <a:t>Enstor will match 100% on the first 5% of your contribution </a:t>
            </a:r>
          </a:p>
          <a:p>
            <a:pPr marL="0" marR="0" lvl="0" indent="0">
              <a:spcBef>
                <a:spcPts val="0"/>
              </a:spcBef>
              <a:spcAft>
                <a:spcPts val="0"/>
              </a:spcAft>
              <a:buFont typeface="Symbol" panose="05050102010706020507" pitchFamily="18" charset="2"/>
              <a:buNone/>
            </a:pPr>
            <a:r>
              <a:rPr lang="en-US" sz="1200" dirty="0">
                <a:solidFill>
                  <a:srgbClr val="000000"/>
                </a:solidFill>
                <a:effectLst/>
                <a:latin typeface="Calibri" panose="020F0502020204030204" pitchFamily="34" charset="0"/>
                <a:ea typeface="Times New Roman" panose="02020603050405020304" pitchFamily="18" charset="0"/>
              </a:rPr>
              <a:t>For further information about the Plan please review the</a:t>
            </a:r>
            <a:r>
              <a:rPr lang="en-US" sz="1200" dirty="0">
                <a:effectLst/>
                <a:latin typeface="Calibri" panose="020F0502020204030204" pitchFamily="34" charset="0"/>
                <a:ea typeface="Times New Roman" panose="02020603050405020304" pitchFamily="18" charset="0"/>
              </a:rPr>
              <a:t> </a:t>
            </a:r>
            <a:r>
              <a:rPr lang="en-US" sz="1200" b="1" dirty="0">
                <a:solidFill>
                  <a:srgbClr val="000000"/>
                </a:solidFill>
                <a:effectLst/>
                <a:latin typeface="Calibri" panose="020F0502020204030204" pitchFamily="34" charset="0"/>
                <a:ea typeface="Times New Roman" panose="02020603050405020304" pitchFamily="18" charset="0"/>
              </a:rPr>
              <a:t>Summary Plan Description (SPD).</a:t>
            </a:r>
            <a:r>
              <a:rPr lang="en-US" sz="1200" dirty="0">
                <a:effectLst/>
                <a:latin typeface="Calibri" panose="020F0502020204030204" pitchFamily="34" charset="0"/>
                <a:ea typeface="Times New Roman" panose="02020603050405020304" pitchFamily="18" charset="0"/>
              </a:rPr>
              <a:t>  </a:t>
            </a:r>
            <a:endParaRPr lang="en-US" sz="1200" dirty="0">
              <a:effectLst/>
              <a:latin typeface="Calibri" panose="020F0502020204030204" pitchFamily="34" charset="0"/>
              <a:ea typeface="Calibri" panose="020F050202020403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41</a:t>
            </a:fld>
            <a:endParaRPr lang="en-US"/>
          </a:p>
        </p:txBody>
      </p:sp>
    </p:spTree>
    <p:extLst>
      <p:ext uri="{BB962C8B-B14F-4D97-AF65-F5344CB8AC3E}">
        <p14:creationId xmlns:p14="http://schemas.microsoft.com/office/powerpoint/2010/main" val="40340904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Please remember to complete enrollment in Paycom</a:t>
            </a:r>
          </a:p>
          <a:p>
            <a:pPr marL="0" indent="0">
              <a:buFont typeface="Arial" panose="020B0604020202020204" pitchFamily="34" charset="0"/>
              <a:buNone/>
            </a:pPr>
            <a:r>
              <a:rPr lang="en-US" dirty="0"/>
              <a:t>Open Enrollment Deadline is November 21, 2025. This year’s Open Enrollment will be an </a:t>
            </a:r>
            <a:r>
              <a:rPr lang="en-US" b="1" dirty="0"/>
              <a:t>ACTIVE ENROLLMENT. </a:t>
            </a:r>
          </a:p>
          <a:p>
            <a:pPr marL="0" indent="0">
              <a:buFont typeface="Arial" panose="020B0604020202020204" pitchFamily="34" charset="0"/>
              <a:buNone/>
            </a:pPr>
            <a:r>
              <a:rPr lang="en-US" dirty="0"/>
              <a:t>Voluntary Life and Voluntary AD&amp;D are not a part of the active enrollment, and any changes or enrollments need to be sent to HR</a:t>
            </a:r>
          </a:p>
          <a:p>
            <a:pPr marL="0" indent="0">
              <a:buFont typeface="Arial" panose="020B0604020202020204" pitchFamily="34" charset="0"/>
              <a:buNone/>
            </a:pPr>
            <a:endParaRPr lang="en-US" dirty="0"/>
          </a:p>
          <a:p>
            <a:r>
              <a:rPr lang="en-US" dirty="0"/>
              <a:t>New BCBSTX Medical ID cards will be mailed; BCBSTX Dental does have an ID card for distribution however you pay print a temporary one from the website if you wish.</a:t>
            </a:r>
          </a:p>
          <a:p>
            <a:r>
              <a:rPr lang="en-US" dirty="0"/>
              <a:t>VSP does not have ID cards for members, simply provide your personal information to the vision provider.</a:t>
            </a:r>
          </a:p>
          <a:p>
            <a:endParaRPr lang="en-US"/>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43</a:t>
            </a:fld>
            <a:endParaRPr lang="en-US"/>
          </a:p>
        </p:txBody>
      </p:sp>
    </p:spTree>
    <p:extLst>
      <p:ext uri="{BB962C8B-B14F-4D97-AF65-F5344CB8AC3E}">
        <p14:creationId xmlns:p14="http://schemas.microsoft.com/office/powerpoint/2010/main" val="5115457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45</a:t>
            </a:fld>
            <a:endParaRPr lang="en-US"/>
          </a:p>
        </p:txBody>
      </p:sp>
    </p:spTree>
    <p:extLst>
      <p:ext uri="{BB962C8B-B14F-4D97-AF65-F5344CB8AC3E}">
        <p14:creationId xmlns:p14="http://schemas.microsoft.com/office/powerpoint/2010/main" val="23394852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46</a:t>
            </a:fld>
            <a:endParaRPr lang="en-US"/>
          </a:p>
        </p:txBody>
      </p:sp>
    </p:spTree>
    <p:extLst>
      <p:ext uri="{BB962C8B-B14F-4D97-AF65-F5344CB8AC3E}">
        <p14:creationId xmlns:p14="http://schemas.microsoft.com/office/powerpoint/2010/main" val="18601326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47</a:t>
            </a:fld>
            <a:endParaRPr lang="en-US"/>
          </a:p>
        </p:txBody>
      </p:sp>
    </p:spTree>
    <p:extLst>
      <p:ext uri="{BB962C8B-B14F-4D97-AF65-F5344CB8AC3E}">
        <p14:creationId xmlns:p14="http://schemas.microsoft.com/office/powerpoint/2010/main" val="17256032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48</a:t>
            </a:fld>
            <a:endParaRPr lang="en-US"/>
          </a:p>
        </p:txBody>
      </p:sp>
    </p:spTree>
    <p:extLst>
      <p:ext uri="{BB962C8B-B14F-4D97-AF65-F5344CB8AC3E}">
        <p14:creationId xmlns:p14="http://schemas.microsoft.com/office/powerpoint/2010/main" val="695491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We want to be sure you understand what’s new and changing for 2026, so you can put these plans to work for you. </a:t>
            </a:r>
          </a:p>
          <a:p>
            <a:endParaRPr lang="en-US" sz="1200" b="0" kern="1200" dirty="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rgbClr val="FF0000"/>
                </a:solidFill>
                <a:effectLst/>
                <a:latin typeface="+mn-lt"/>
                <a:ea typeface="+mn-ea"/>
                <a:cs typeface="+mn-cs"/>
              </a:rPr>
              <a:t>BCBS remains medical provider with plan adjustments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rgbClr val="FF0000"/>
                </a:solidFill>
                <a:effectLst/>
                <a:latin typeface="+mn-lt"/>
                <a:ea typeface="+mn-ea"/>
                <a:cs typeface="+mn-cs"/>
              </a:rPr>
              <a:t>HSA employer contributions will be increasing</a:t>
            </a:r>
          </a:p>
          <a:p>
            <a:endParaRPr lang="en-US" sz="1200" b="0" kern="1200" dirty="0">
              <a:solidFill>
                <a:srgbClr val="FF0000"/>
              </a:solidFill>
              <a:effectLst/>
              <a:latin typeface="+mn-lt"/>
              <a:ea typeface="+mn-ea"/>
              <a:cs typeface="+mn-cs"/>
            </a:endParaRPr>
          </a:p>
          <a:p>
            <a:r>
              <a:rPr lang="en-US" sz="1200" b="0" kern="1200" dirty="0">
                <a:solidFill>
                  <a:srgbClr val="FF0000"/>
                </a:solidFill>
                <a:effectLst/>
                <a:latin typeface="+mn-lt"/>
                <a:ea typeface="+mn-ea"/>
                <a:cs typeface="+mn-cs"/>
              </a:rPr>
              <a:t>In 2026, Unum will now administer the life and disability benefits.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Benefit materials will reflect cost distribution over 27 pay periods.   </a:t>
            </a:r>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4</a:t>
            </a:fld>
            <a:endParaRPr lang="en-US"/>
          </a:p>
        </p:txBody>
      </p:sp>
    </p:spTree>
    <p:extLst>
      <p:ext uri="{BB962C8B-B14F-4D97-AF65-F5344CB8AC3E}">
        <p14:creationId xmlns:p14="http://schemas.microsoft.com/office/powerpoint/2010/main" val="27723918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49</a:t>
            </a:fld>
            <a:endParaRPr lang="en-US"/>
          </a:p>
        </p:txBody>
      </p:sp>
    </p:spTree>
    <p:extLst>
      <p:ext uri="{BB962C8B-B14F-4D97-AF65-F5344CB8AC3E}">
        <p14:creationId xmlns:p14="http://schemas.microsoft.com/office/powerpoint/2010/main" val="34289190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Thank you!</a:t>
            </a:r>
          </a:p>
        </p:txBody>
      </p:sp>
      <p:sp>
        <p:nvSpPr>
          <p:cNvPr id="4" name="Slide Number Placeholder 3"/>
          <p:cNvSpPr>
            <a:spLocks noGrp="1"/>
          </p:cNvSpPr>
          <p:nvPr>
            <p:ph type="sldNum" sz="quarter" idx="5"/>
          </p:nvPr>
        </p:nvSpPr>
        <p:spPr/>
        <p:txBody>
          <a:bodyPr/>
          <a:lstStyle/>
          <a:p>
            <a:fld id="{6D78BFE7-40E6-44A7-8BF7-AA0A36C9FB9E}" type="slidenum">
              <a:rPr lang="en-US" smtClean="0"/>
              <a:t>50</a:t>
            </a:fld>
            <a:endParaRPr lang="en-US"/>
          </a:p>
        </p:txBody>
      </p:sp>
    </p:spTree>
    <p:extLst>
      <p:ext uri="{BB962C8B-B14F-4D97-AF65-F5344CB8AC3E}">
        <p14:creationId xmlns:p14="http://schemas.microsoft.com/office/powerpoint/2010/main" val="621053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You are eligible for </a:t>
            </a:r>
            <a:r>
              <a:rPr lang="en-US" baseline="0" dirty="0" err="1"/>
              <a:t>Enstor’s</a:t>
            </a:r>
            <a:r>
              <a:rPr lang="en-US" baseline="0" dirty="0"/>
              <a:t> employee benefits if you are a regular, full-time or part-time employee scheduled to work 30 or more hours per week.  You may also enroll your eligible dependents in many of the benefit plans.  These dependents include your legally married spouse, your domestic partner, your natural or adopted children or stepchildren, or any other child as defined in the certificate of coverage, up to the age they turn 26.  You can also enroll your child over the age of 26 if they are mentally or physically incapable of self care.</a:t>
            </a:r>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5</a:t>
            </a:fld>
            <a:endParaRPr lang="en-US"/>
          </a:p>
        </p:txBody>
      </p:sp>
    </p:spTree>
    <p:extLst>
      <p:ext uri="{BB962C8B-B14F-4D97-AF65-F5344CB8AC3E}">
        <p14:creationId xmlns:p14="http://schemas.microsoft.com/office/powerpoint/2010/main" val="78820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aseline="0" dirty="0"/>
              <a:t>You cannot make any changes to your benefit elections during the year unless you experience a Qualifying Life Event, such as the birth of a dependent, a marriage or divorce or a change in employment status.  This applies to medical, dental, vision, health care or dependent care flexible spending accounts. If you do experience a qualifying life event, you must submit documentation and update your benefit elections in Paycom within 30 days of the event.</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6</a:t>
            </a:fld>
            <a:endParaRPr lang="en-US"/>
          </a:p>
        </p:txBody>
      </p:sp>
    </p:spTree>
    <p:extLst>
      <p:ext uri="{BB962C8B-B14F-4D97-AF65-F5344CB8AC3E}">
        <p14:creationId xmlns:p14="http://schemas.microsoft.com/office/powerpoint/2010/main" val="883843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dk1"/>
                </a:solidFill>
                <a:latin typeface="Segoe UI" panose="020B0502040204020203" pitchFamily="34" charset="0"/>
                <a:ea typeface="Calibri"/>
                <a:cs typeface="Segoe UI" panose="020B0502040204020203" pitchFamily="34" charset="0"/>
                <a:sym typeface="Calibri"/>
              </a:rPr>
              <a:t>ALEX is an interactive online experience designed to help you make confident choices about your benefits during enrollment. Just answer a few questions about your preferences and health care needs, and ALEX can narrow it down to only show you plan options that give you the best coverage for the lowest cost.</a:t>
            </a:r>
          </a:p>
          <a:p>
            <a:endParaRPr lang="en-US" sz="1800" dirty="0">
              <a:effectLst/>
              <a:latin typeface="Segoe UI" panose="020B0502040204020203" pitchFamily="34" charset="0"/>
            </a:endParaRPr>
          </a:p>
          <a:p>
            <a:r>
              <a:rPr lang="en-US" sz="1200" b="1" dirty="0">
                <a:solidFill>
                  <a:srgbClr val="FFC200"/>
                </a:solidFill>
                <a:latin typeface="Segoe UI" panose="020B0502040204020203" pitchFamily="34" charset="0"/>
                <a:ea typeface="Proxima Nova"/>
                <a:cs typeface="Segoe UI" panose="020B0502040204020203" pitchFamily="34" charset="0"/>
                <a:sym typeface="Proxima Nova"/>
              </a:rPr>
              <a:t>FAST &amp; FRIENDLY</a:t>
            </a:r>
            <a:endParaRPr lang="en-US" sz="1200" dirty="0">
              <a:solidFill>
                <a:srgbClr val="FFC200"/>
              </a:solidFill>
              <a:latin typeface="Segoe UI" panose="020B0502040204020203" pitchFamily="34" charset="0"/>
              <a:cs typeface="Segoe UI" panose="020B0502040204020203" pitchFamily="34" charset="0"/>
            </a:endParaRPr>
          </a:p>
          <a:p>
            <a:r>
              <a:rPr lang="en-US" sz="1200" dirty="0">
                <a:solidFill>
                  <a:schemeClr val="dk1"/>
                </a:solidFill>
                <a:latin typeface="Segoe UI" panose="020B0502040204020203" pitchFamily="34" charset="0"/>
                <a:ea typeface="Proxima Nova"/>
                <a:cs typeface="Segoe UI" panose="020B0502040204020203" pitchFamily="34" charset="0"/>
                <a:sym typeface="Proxima Nova"/>
              </a:rPr>
              <a:t>Using ALEX is sort of like chatting with a smart, funny friend (who happens to have memorized all of your employer’s plan documents). In less than 15 minutes, you’ll create a plan of action you can use to speed through enrollment. </a:t>
            </a:r>
            <a:endParaRPr lang="en-US" b="0" i="0" u="none" strike="noStrike" cap="none" dirty="0">
              <a:solidFill>
                <a:schemeClr val="dk1"/>
              </a:solidFill>
              <a:latin typeface="Segoe UI" panose="020B0502040204020203" pitchFamily="34" charset="0"/>
              <a:ea typeface="Calibri"/>
              <a:cs typeface="Segoe UI" panose="020B0502040204020203" pitchFamily="34" charset="0"/>
              <a:sym typeface="Calibri"/>
            </a:endParaRPr>
          </a:p>
          <a:p>
            <a:endParaRPr lang="en-US" sz="1200" dirty="0">
              <a:solidFill>
                <a:schemeClr val="dk1"/>
              </a:solidFill>
              <a:latin typeface="Segoe UI" panose="020B0502040204020203" pitchFamily="34" charset="0"/>
              <a:cs typeface="Segoe UI" panose="020B0502040204020203" pitchFamily="34" charset="0"/>
              <a:sym typeface="Calibri"/>
            </a:endParaRPr>
          </a:p>
          <a:p>
            <a:r>
              <a:rPr lang="en-US" sz="1200" b="1" dirty="0">
                <a:solidFill>
                  <a:srgbClr val="FFC200"/>
                </a:solidFill>
                <a:latin typeface="Segoe UI" panose="020B0502040204020203" pitchFamily="34" charset="0"/>
                <a:ea typeface="Proxima Nova"/>
                <a:cs typeface="Segoe UI" panose="020B0502040204020203" pitchFamily="34" charset="0"/>
                <a:sym typeface="Proxima Nova"/>
              </a:rPr>
              <a:t>TOTALLY CONFIDENTIAL</a:t>
            </a:r>
          </a:p>
          <a:p>
            <a:r>
              <a:rPr lang="en-US" sz="1200" dirty="0">
                <a:solidFill>
                  <a:schemeClr val="dk1"/>
                </a:solidFill>
                <a:latin typeface="Segoe UI" panose="020B0502040204020203" pitchFamily="34" charset="0"/>
                <a:ea typeface="Proxima Nova"/>
                <a:cs typeface="Segoe UI" panose="020B0502040204020203" pitchFamily="34" charset="0"/>
                <a:sym typeface="Proxima Nova"/>
              </a:rPr>
              <a:t>ALEX is available to chat any time, day or night, at work or at home. Your responses are totally private and won’t be shared with your employer, so you can explore freely.</a:t>
            </a:r>
            <a:endParaRPr lang="en-US" dirty="0">
              <a:solidFill>
                <a:schemeClr val="dk1"/>
              </a:solidFill>
              <a:latin typeface="Segoe UI" panose="020B0502040204020203" pitchFamily="34" charset="0"/>
              <a:ea typeface="Calibri"/>
              <a:cs typeface="Segoe UI" panose="020B0502040204020203" pitchFamily="34" charset="0"/>
              <a:sym typeface="Calibri"/>
            </a:endParaRPr>
          </a:p>
          <a:p>
            <a:endParaRPr lang="en-US" sz="1200" dirty="0">
              <a:solidFill>
                <a:schemeClr val="dk1"/>
              </a:solidFill>
              <a:latin typeface="Segoe UI" panose="020B0502040204020203" pitchFamily="34" charset="0"/>
              <a:cs typeface="Segoe UI" panose="020B0502040204020203" pitchFamily="34" charset="0"/>
              <a:sym typeface="Calibri"/>
            </a:endParaRPr>
          </a:p>
          <a:p>
            <a:r>
              <a:rPr lang="en-US" sz="1200" b="1" dirty="0">
                <a:solidFill>
                  <a:srgbClr val="FFC200"/>
                </a:solidFill>
                <a:latin typeface="Segoe UI" panose="020B0502040204020203" pitchFamily="34" charset="0"/>
                <a:ea typeface="Proxima Nova"/>
                <a:cs typeface="Segoe UI" panose="020B0502040204020203" pitchFamily="34" charset="0"/>
                <a:sym typeface="Proxima Nova"/>
              </a:rPr>
              <a:t>SMARTER THAN EVER</a:t>
            </a:r>
          </a:p>
          <a:p>
            <a:r>
              <a:rPr lang="en-US" sz="1200" dirty="0">
                <a:solidFill>
                  <a:schemeClr val="dk1"/>
                </a:solidFill>
                <a:latin typeface="Segoe UI" panose="020B0502040204020203" pitchFamily="34" charset="0"/>
                <a:ea typeface="Proxima Nova"/>
                <a:cs typeface="Segoe UI" panose="020B0502040204020203" pitchFamily="34" charset="0"/>
                <a:sym typeface="Proxima Nova"/>
              </a:rPr>
              <a:t>ALEX has a new decision-making engine under the hood that harnesses the power of AI to analyze your responses and make sure suggested plans fit your risk tolerance, financial situation, and have been proven to work for others like you.</a:t>
            </a:r>
            <a:endParaRPr lang="en-US" dirty="0">
              <a:solidFill>
                <a:schemeClr val="dk1"/>
              </a:solidFill>
              <a:latin typeface="Segoe UI" panose="020B0502040204020203" pitchFamily="34" charset="0"/>
              <a:ea typeface="Calibri"/>
              <a:cs typeface="Segoe UI" panose="020B0502040204020203" pitchFamily="34" charset="0"/>
              <a:sym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7</a:t>
            </a:fld>
            <a:endParaRPr lang="en-US"/>
          </a:p>
        </p:txBody>
      </p:sp>
    </p:spTree>
    <p:extLst>
      <p:ext uri="{BB962C8B-B14F-4D97-AF65-F5344CB8AC3E}">
        <p14:creationId xmlns:p14="http://schemas.microsoft.com/office/powerpoint/2010/main" val="156040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you will find a cost overview of benefits Enstor pays for, which benefits you pay for, and which are shared between the two. </a:t>
            </a:r>
          </a:p>
          <a:p>
            <a:endParaRPr lang="en-US" dirty="0"/>
          </a:p>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8</a:t>
            </a:fld>
            <a:endParaRPr lang="en-US"/>
          </a:p>
        </p:txBody>
      </p:sp>
    </p:spTree>
    <p:extLst>
      <p:ext uri="{BB962C8B-B14F-4D97-AF65-F5344CB8AC3E}">
        <p14:creationId xmlns:p14="http://schemas.microsoft.com/office/powerpoint/2010/main" val="997963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78BFE7-40E6-44A7-8BF7-AA0A36C9FB9E}" type="slidenum">
              <a:rPr lang="en-US" smtClean="0"/>
              <a:t>9</a:t>
            </a:fld>
            <a:endParaRPr lang="en-US" dirty="0"/>
          </a:p>
        </p:txBody>
      </p:sp>
    </p:spTree>
    <p:extLst>
      <p:ext uri="{BB962C8B-B14F-4D97-AF65-F5344CB8AC3E}">
        <p14:creationId xmlns:p14="http://schemas.microsoft.com/office/powerpoint/2010/main" val="16618257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1398BD3-A9FE-336E-4957-5C4C530C5392}"/>
              </a:ext>
            </a:extLst>
          </p:cNvPr>
          <p:cNvSpPr/>
          <p:nvPr userDrawn="1"/>
        </p:nvSpPr>
        <p:spPr>
          <a:xfrm>
            <a:off x="4391061" y="0"/>
            <a:ext cx="4773487" cy="6858000"/>
          </a:xfrm>
          <a:custGeom>
            <a:avLst/>
            <a:gdLst>
              <a:gd name="connsiteX0" fmla="*/ 4787757 w 4787757"/>
              <a:gd name="connsiteY0" fmla="*/ 0 h 6893959"/>
              <a:gd name="connsiteX1" fmla="*/ 1982912 w 4787757"/>
              <a:gd name="connsiteY1" fmla="*/ 0 h 6893959"/>
              <a:gd name="connsiteX2" fmla="*/ 0 w 4787757"/>
              <a:gd name="connsiteY2" fmla="*/ 6893959 h 6893959"/>
              <a:gd name="connsiteX3" fmla="*/ 4777483 w 4787757"/>
              <a:gd name="connsiteY3" fmla="*/ 6893959 h 6893959"/>
              <a:gd name="connsiteX4" fmla="*/ 4787757 w 4787757"/>
              <a:gd name="connsiteY4" fmla="*/ 0 h 6893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7757" h="6893959">
                <a:moveTo>
                  <a:pt x="4787757" y="0"/>
                </a:moveTo>
                <a:lnTo>
                  <a:pt x="1982912" y="0"/>
                </a:lnTo>
                <a:lnTo>
                  <a:pt x="0" y="6893959"/>
                </a:lnTo>
                <a:lnTo>
                  <a:pt x="4777483" y="6893959"/>
                </a:lnTo>
                <a:cubicBezTo>
                  <a:pt x="4780908" y="4595973"/>
                  <a:pt x="4784332" y="2297986"/>
                  <a:pt x="4787757" y="0"/>
                </a:cubicBezTo>
                <a:close/>
              </a:path>
            </a:pathLst>
          </a:custGeom>
          <a:blipFill dpi="0" rotWithShape="1">
            <a:blip r:embed="rId2">
              <a:extLst>
                <a:ext uri="{28A0092B-C50C-407E-A947-70E740481C1C}">
                  <a14:useLocalDpi xmlns:a14="http://schemas.microsoft.com/office/drawing/2010/main" val="0"/>
                </a:ext>
              </a:extLst>
            </a:blip>
            <a:srcRect/>
            <a:stretch>
              <a:fillRect l="-27039" t="-27038" r="-1" b="-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a:extLst>
              <a:ext uri="{FF2B5EF4-FFF2-40B4-BE49-F238E27FC236}">
                <a16:creationId xmlns:a16="http://schemas.microsoft.com/office/drawing/2014/main" id="{DD95FA41-84DF-1CF0-9408-BB53D5D31F7A}"/>
              </a:ext>
            </a:extLst>
          </p:cNvPr>
          <p:cNvSpPr/>
          <p:nvPr userDrawn="1"/>
        </p:nvSpPr>
        <p:spPr>
          <a:xfrm>
            <a:off x="2911880" y="0"/>
            <a:ext cx="3466974" cy="6858000"/>
          </a:xfrm>
          <a:custGeom>
            <a:avLst/>
            <a:gdLst>
              <a:gd name="connsiteX0" fmla="*/ 3460377 w 3460377"/>
              <a:gd name="connsiteY0" fmla="*/ 0 h 6875930"/>
              <a:gd name="connsiteX1" fmla="*/ 1470212 w 3460377"/>
              <a:gd name="connsiteY1" fmla="*/ 6875930 h 6875930"/>
              <a:gd name="connsiteX2" fmla="*/ 0 w 3460377"/>
              <a:gd name="connsiteY2" fmla="*/ 6875930 h 6875930"/>
              <a:gd name="connsiteX3" fmla="*/ 2008094 w 3460377"/>
              <a:gd name="connsiteY3" fmla="*/ 0 h 6875930"/>
              <a:gd name="connsiteX4" fmla="*/ 3460377 w 3460377"/>
              <a:gd name="connsiteY4" fmla="*/ 0 h 68759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0377" h="6875930">
                <a:moveTo>
                  <a:pt x="3460377" y="0"/>
                </a:moveTo>
                <a:lnTo>
                  <a:pt x="1470212" y="6875930"/>
                </a:lnTo>
                <a:lnTo>
                  <a:pt x="0" y="6875930"/>
                </a:lnTo>
                <a:lnTo>
                  <a:pt x="2008094" y="0"/>
                </a:lnTo>
                <a:lnTo>
                  <a:pt x="3460377" y="0"/>
                </a:lnTo>
                <a:close/>
              </a:path>
            </a:pathLst>
          </a:custGeom>
          <a:solidFill>
            <a:srgbClr val="FFC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E284BF4D-D8EB-6722-F36D-186B11F4E8DA}"/>
              </a:ext>
            </a:extLst>
          </p:cNvPr>
          <p:cNvSpPr/>
          <p:nvPr userDrawn="1"/>
        </p:nvSpPr>
        <p:spPr>
          <a:xfrm>
            <a:off x="0" y="0"/>
            <a:ext cx="4788817" cy="6872140"/>
          </a:xfrm>
          <a:custGeom>
            <a:avLst/>
            <a:gdLst>
              <a:gd name="connsiteX0" fmla="*/ 4788817 w 4788817"/>
              <a:gd name="connsiteY0" fmla="*/ 0 h 6872140"/>
              <a:gd name="connsiteX1" fmla="*/ 2790334 w 4788817"/>
              <a:gd name="connsiteY1" fmla="*/ 6872140 h 6872140"/>
              <a:gd name="connsiteX2" fmla="*/ 0 w 4788817"/>
              <a:gd name="connsiteY2" fmla="*/ 6872140 h 6872140"/>
              <a:gd name="connsiteX3" fmla="*/ 0 w 4788817"/>
              <a:gd name="connsiteY3" fmla="*/ 0 h 6872140"/>
              <a:gd name="connsiteX4" fmla="*/ 4788817 w 4788817"/>
              <a:gd name="connsiteY4" fmla="*/ 0 h 6872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8817" h="6872140">
                <a:moveTo>
                  <a:pt x="4788817" y="0"/>
                </a:moveTo>
                <a:lnTo>
                  <a:pt x="2790334" y="6872140"/>
                </a:lnTo>
                <a:lnTo>
                  <a:pt x="0" y="6872140"/>
                </a:lnTo>
                <a:lnTo>
                  <a:pt x="0" y="0"/>
                </a:lnTo>
                <a:lnTo>
                  <a:pt x="4788817" y="0"/>
                </a:lnTo>
                <a:close/>
              </a:path>
            </a:pathLst>
          </a:custGeom>
          <a:solidFill>
            <a:srgbClr val="004A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398488" y="1854201"/>
            <a:ext cx="3217260" cy="1574796"/>
          </a:xfrm>
        </p:spPr>
        <p:txBody>
          <a:bodyPr lIns="0" tIns="0" rIns="0" bIns="0" anchor="ctr" anchorCtr="0">
            <a:normAutofit/>
          </a:bodyPr>
          <a:lstStyle>
            <a:lvl1pPr algn="ctr">
              <a:defRPr sz="2800">
                <a:solidFill>
                  <a:schemeClr val="bg1"/>
                </a:solidFill>
              </a:defRPr>
            </a:lvl1pPr>
          </a:lstStyle>
          <a:p>
            <a:r>
              <a:rPr lang="en-US" dirty="0"/>
              <a:t>CLICK TO ADD TEXT</a:t>
            </a:r>
          </a:p>
        </p:txBody>
      </p:sp>
      <p:sp>
        <p:nvSpPr>
          <p:cNvPr id="3" name="Subtitle 2"/>
          <p:cNvSpPr>
            <a:spLocks noGrp="1"/>
          </p:cNvSpPr>
          <p:nvPr>
            <p:ph type="subTitle" idx="1" hasCustomPrompt="1"/>
          </p:nvPr>
        </p:nvSpPr>
        <p:spPr>
          <a:xfrm>
            <a:off x="430822" y="3602038"/>
            <a:ext cx="3042517" cy="309562"/>
          </a:xfrm>
          <a:prstGeom prst="rect">
            <a:avLst/>
          </a:prstGeom>
        </p:spPr>
        <p:txBody>
          <a:bodyPr anchor="ctr" anchorCtr="0">
            <a:normAutofit/>
          </a:bodyPr>
          <a:lstStyle>
            <a:lvl1pPr marL="0" indent="0" algn="ctr">
              <a:buNone/>
              <a:defRPr sz="1600" b="0" i="0">
                <a:solidFill>
                  <a:schemeClr val="bg1"/>
                </a:solidFill>
                <a:latin typeface="DIN 2014 Light" panose="020B0404020202020204" pitchFamily="34" charset="77"/>
                <a:ea typeface="DIN 2014 Light" panose="020B04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DATE</a:t>
            </a:r>
          </a:p>
        </p:txBody>
      </p:sp>
      <p:pic>
        <p:nvPicPr>
          <p:cNvPr id="13" name="Picture 12">
            <a:extLst>
              <a:ext uri="{FF2B5EF4-FFF2-40B4-BE49-F238E27FC236}">
                <a16:creationId xmlns:a16="http://schemas.microsoft.com/office/drawing/2014/main" id="{5BCE7647-C0DA-98AD-56BB-A4CE2DFB5017}"/>
              </a:ext>
            </a:extLst>
          </p:cNvPr>
          <p:cNvPicPr>
            <a:picLocks noChangeAspect="1"/>
          </p:cNvPicPr>
          <p:nvPr userDrawn="1"/>
        </p:nvPicPr>
        <p:blipFill>
          <a:blip r:embed="rId3"/>
          <a:srcRect/>
          <a:stretch/>
        </p:blipFill>
        <p:spPr>
          <a:xfrm>
            <a:off x="398487" y="931341"/>
            <a:ext cx="3217260" cy="640251"/>
          </a:xfrm>
          <a:prstGeom prst="rect">
            <a:avLst/>
          </a:prstGeom>
        </p:spPr>
      </p:pic>
      <p:cxnSp>
        <p:nvCxnSpPr>
          <p:cNvPr id="14" name="Straight Connector 13">
            <a:extLst>
              <a:ext uri="{FF2B5EF4-FFF2-40B4-BE49-F238E27FC236}">
                <a16:creationId xmlns:a16="http://schemas.microsoft.com/office/drawing/2014/main" id="{4F683677-1CE6-A1D3-9BEA-C3C13198E183}"/>
              </a:ext>
            </a:extLst>
          </p:cNvPr>
          <p:cNvCxnSpPr>
            <a:cxnSpLocks/>
          </p:cNvCxnSpPr>
          <p:nvPr userDrawn="1"/>
        </p:nvCxnSpPr>
        <p:spPr>
          <a:xfrm>
            <a:off x="430821" y="1841194"/>
            <a:ext cx="3042518"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040B49D-747C-B0AE-6035-149065B54EE4}"/>
              </a:ext>
            </a:extLst>
          </p:cNvPr>
          <p:cNvCxnSpPr>
            <a:cxnSpLocks/>
          </p:cNvCxnSpPr>
          <p:nvPr userDrawn="1"/>
        </p:nvCxnSpPr>
        <p:spPr>
          <a:xfrm>
            <a:off x="430821" y="3404059"/>
            <a:ext cx="3042518"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4086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A1CDBC5C-443D-3D05-4E3E-E60949171213}"/>
              </a:ext>
            </a:extLst>
          </p:cNvPr>
          <p:cNvSpPr/>
          <p:nvPr userDrawn="1"/>
        </p:nvSpPr>
        <p:spPr>
          <a:xfrm>
            <a:off x="7347006"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220B14AF-ABE0-FABE-B76A-60DB4C4EE926}"/>
              </a:ext>
            </a:extLst>
          </p:cNvPr>
          <p:cNvPicPr>
            <a:picLocks noChangeAspect="1"/>
          </p:cNvPicPr>
          <p:nvPr userDrawn="1"/>
        </p:nvPicPr>
        <p:blipFill>
          <a:blip r:embed="rId2"/>
          <a:srcRect/>
          <a:stretch/>
        </p:blipFill>
        <p:spPr>
          <a:xfrm>
            <a:off x="0" y="200660"/>
            <a:ext cx="9144000" cy="825500"/>
          </a:xfrm>
          <a:prstGeom prst="rect">
            <a:avLst/>
          </a:prstGeom>
        </p:spPr>
      </p:pic>
      <p:sp>
        <p:nvSpPr>
          <p:cNvPr id="11" name="Title 1">
            <a:extLst>
              <a:ext uri="{FF2B5EF4-FFF2-40B4-BE49-F238E27FC236}">
                <a16:creationId xmlns:a16="http://schemas.microsoft.com/office/drawing/2014/main" id="{FC4020A3-E115-47F4-479F-644A15473422}"/>
              </a:ext>
            </a:extLst>
          </p:cNvPr>
          <p:cNvSpPr>
            <a:spLocks noGrp="1"/>
          </p:cNvSpPr>
          <p:nvPr>
            <p:ph type="title" hasCustomPrompt="1"/>
          </p:nvPr>
        </p:nvSpPr>
        <p:spPr>
          <a:xfrm>
            <a:off x="358801" y="0"/>
            <a:ext cx="7149439" cy="904239"/>
          </a:xfrm>
        </p:spPr>
        <p:txBody>
          <a:bodyPr lIns="0">
            <a:normAutofit/>
          </a:bodyPr>
          <a:lstStyle>
            <a:lvl1pPr>
              <a:defRPr sz="3000" b="0" i="0">
                <a:solidFill>
                  <a:srgbClr val="004A98"/>
                </a:solidFill>
                <a:latin typeface="DIN Alternate" panose="020B0500000000000000" pitchFamily="34" charset="77"/>
                <a:ea typeface="DIN 2014 Narrow Demi" panose="020B0606020202020204" pitchFamily="34" charset="77"/>
              </a:defRPr>
            </a:lvl1pPr>
          </a:lstStyle>
          <a:p>
            <a:r>
              <a:rPr lang="en-US" dirty="0"/>
              <a:t>CLICK TO ADD TEXT</a:t>
            </a:r>
          </a:p>
        </p:txBody>
      </p:sp>
      <p:sp>
        <p:nvSpPr>
          <p:cNvPr id="5" name="Content Placeholder 3">
            <a:extLst>
              <a:ext uri="{FF2B5EF4-FFF2-40B4-BE49-F238E27FC236}">
                <a16:creationId xmlns:a16="http://schemas.microsoft.com/office/drawing/2014/main" id="{D96C9D00-221A-34C2-BE37-4855EF7287AC}"/>
              </a:ext>
            </a:extLst>
          </p:cNvPr>
          <p:cNvSpPr>
            <a:spLocks noGrp="1"/>
          </p:cNvSpPr>
          <p:nvPr>
            <p:ph sz="half" idx="2" hasCustomPrompt="1"/>
          </p:nvPr>
        </p:nvSpPr>
        <p:spPr>
          <a:xfrm>
            <a:off x="264920" y="1868132"/>
            <a:ext cx="4211888" cy="4492381"/>
          </a:xfrm>
        </p:spPr>
        <p:txBody>
          <a:bodyPr vert="horz" lIns="91440" tIns="45720" rIns="91440" bIns="45720" rtlCol="0">
            <a:noAutofit/>
          </a:bodyPr>
          <a:lstStyle>
            <a:lvl1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1pPr>
            <a:lvl2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2pPr>
            <a:lvl3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3pPr>
            <a:lvl4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4pPr>
            <a:lvl5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F5A143CF-CFAC-6E73-FC33-BAB0E12AA945}"/>
              </a:ext>
            </a:extLst>
          </p:cNvPr>
          <p:cNvSpPr>
            <a:spLocks noGrp="1"/>
          </p:cNvSpPr>
          <p:nvPr>
            <p:ph sz="quarter" idx="4" hasCustomPrompt="1"/>
          </p:nvPr>
        </p:nvSpPr>
        <p:spPr>
          <a:xfrm>
            <a:off x="4662797" y="1868132"/>
            <a:ext cx="4211887" cy="4492381"/>
          </a:xfrm>
        </p:spPr>
        <p:txBody>
          <a:bodyPr vert="horz" lIns="91440" tIns="45720" rIns="91440" bIns="45720" rtlCol="0">
            <a:noAutofit/>
          </a:bodyPr>
          <a:lstStyle>
            <a:lvl1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1pPr>
            <a:lvl2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2pPr>
            <a:lvl3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3pPr>
            <a:lvl4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4pPr>
            <a:lvl5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a:extLst>
              <a:ext uri="{FF2B5EF4-FFF2-40B4-BE49-F238E27FC236}">
                <a16:creationId xmlns:a16="http://schemas.microsoft.com/office/drawing/2014/main" id="{183604E9-57C2-8B99-27C8-F6E8219A4B03}"/>
              </a:ext>
            </a:extLst>
          </p:cNvPr>
          <p:cNvSpPr>
            <a:spLocks noGrp="1"/>
          </p:cNvSpPr>
          <p:nvPr>
            <p:ph type="body" idx="13" hasCustomPrompt="1"/>
          </p:nvPr>
        </p:nvSpPr>
        <p:spPr>
          <a:xfrm>
            <a:off x="264920" y="1355065"/>
            <a:ext cx="4211888" cy="444105"/>
          </a:xfrm>
          <a:solidFill>
            <a:srgbClr val="004A98"/>
          </a:solidFill>
        </p:spPr>
        <p:txBody>
          <a:bodyPr anchor="ctr">
            <a:normAutofit/>
          </a:bodyPr>
          <a:lstStyle>
            <a:lvl1pPr marL="0" indent="0">
              <a:buNone/>
              <a:defRPr sz="1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8" name="Text Placeholder 4">
            <a:extLst>
              <a:ext uri="{FF2B5EF4-FFF2-40B4-BE49-F238E27FC236}">
                <a16:creationId xmlns:a16="http://schemas.microsoft.com/office/drawing/2014/main" id="{3BEBFFF7-86E6-E407-6707-E41A5778D8F1}"/>
              </a:ext>
            </a:extLst>
          </p:cNvPr>
          <p:cNvSpPr>
            <a:spLocks noGrp="1"/>
          </p:cNvSpPr>
          <p:nvPr>
            <p:ph type="body" sz="quarter" idx="14" hasCustomPrompt="1"/>
          </p:nvPr>
        </p:nvSpPr>
        <p:spPr>
          <a:xfrm>
            <a:off x="4662798" y="1355065"/>
            <a:ext cx="4211888" cy="444103"/>
          </a:xfrm>
          <a:solidFill>
            <a:srgbClr val="004A98"/>
          </a:solidFill>
        </p:spPr>
        <p:txBody>
          <a:bodyPr vert="horz" lIns="91440" tIns="45720" rIns="91440" bIns="45720" rtlCol="0" anchor="ctr">
            <a:normAutofit/>
          </a:bodyPr>
          <a:lstStyle>
            <a:lvl1pPr>
              <a:defRPr lang="en-US" sz="1400" b="1" dirty="0">
                <a:solidFill>
                  <a:schemeClr val="bg1"/>
                </a:solidFill>
              </a:defRPr>
            </a:lvl1pPr>
          </a:lstStyle>
          <a:p>
            <a:pPr marL="0" lvl="0" indent="0">
              <a:buNone/>
            </a:pPr>
            <a:r>
              <a:rPr lang="en-US" dirty="0"/>
              <a:t>CLICK TO ADD TEXT</a:t>
            </a:r>
          </a:p>
        </p:txBody>
      </p:sp>
      <p:sp>
        <p:nvSpPr>
          <p:cNvPr id="12" name="Slide Number Placeholder 5">
            <a:extLst>
              <a:ext uri="{FF2B5EF4-FFF2-40B4-BE49-F238E27FC236}">
                <a16:creationId xmlns:a16="http://schemas.microsoft.com/office/drawing/2014/main" id="{909EB30A-A30D-8F58-ED2D-14EBD59CED8B}"/>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Tree>
    <p:extLst>
      <p:ext uri="{BB962C8B-B14F-4D97-AF65-F5344CB8AC3E}">
        <p14:creationId xmlns:p14="http://schemas.microsoft.com/office/powerpoint/2010/main" val="2612776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D565AEB9-DA49-41F6-2D1B-117BD2B9E3C3}"/>
              </a:ext>
            </a:extLst>
          </p:cNvPr>
          <p:cNvSpPr/>
          <p:nvPr userDrawn="1"/>
        </p:nvSpPr>
        <p:spPr>
          <a:xfrm>
            <a:off x="7347006"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49936BAE-A255-E643-ACF3-F95169F8F68F}"/>
              </a:ext>
            </a:extLst>
          </p:cNvPr>
          <p:cNvPicPr>
            <a:picLocks noChangeAspect="1"/>
          </p:cNvPicPr>
          <p:nvPr userDrawn="1"/>
        </p:nvPicPr>
        <p:blipFill>
          <a:blip r:embed="rId2"/>
          <a:srcRect/>
          <a:stretch/>
        </p:blipFill>
        <p:spPr>
          <a:xfrm>
            <a:off x="0" y="200660"/>
            <a:ext cx="9144000" cy="825500"/>
          </a:xfrm>
          <a:prstGeom prst="rect">
            <a:avLst/>
          </a:prstGeom>
        </p:spPr>
      </p:pic>
      <p:sp>
        <p:nvSpPr>
          <p:cNvPr id="15" name="Title 1">
            <a:extLst>
              <a:ext uri="{FF2B5EF4-FFF2-40B4-BE49-F238E27FC236}">
                <a16:creationId xmlns:a16="http://schemas.microsoft.com/office/drawing/2014/main" id="{E907FFA5-0AD0-BE8B-8F04-7114F6E0EDD5}"/>
              </a:ext>
            </a:extLst>
          </p:cNvPr>
          <p:cNvSpPr>
            <a:spLocks noGrp="1"/>
          </p:cNvSpPr>
          <p:nvPr>
            <p:ph type="title" hasCustomPrompt="1"/>
          </p:nvPr>
        </p:nvSpPr>
        <p:spPr>
          <a:xfrm>
            <a:off x="358801" y="0"/>
            <a:ext cx="7149439" cy="904239"/>
          </a:xfrm>
        </p:spPr>
        <p:txBody>
          <a:bodyPr lIns="0">
            <a:normAutofit/>
          </a:bodyPr>
          <a:lstStyle>
            <a:lvl1pPr>
              <a:defRPr sz="3000" b="0" i="0">
                <a:solidFill>
                  <a:srgbClr val="004A98"/>
                </a:solidFill>
                <a:latin typeface="DIN Alternate" panose="020B0500000000000000" pitchFamily="34" charset="77"/>
                <a:ea typeface="DIN 2014 Narrow Demi" panose="020B0606020202020204" pitchFamily="34" charset="77"/>
              </a:defRPr>
            </a:lvl1pPr>
          </a:lstStyle>
          <a:p>
            <a:r>
              <a:rPr lang="en-US" dirty="0"/>
              <a:t>CLICK TO ADD TEXT</a:t>
            </a:r>
          </a:p>
        </p:txBody>
      </p:sp>
      <p:sp>
        <p:nvSpPr>
          <p:cNvPr id="16" name="Content Placeholder 3">
            <a:extLst>
              <a:ext uri="{FF2B5EF4-FFF2-40B4-BE49-F238E27FC236}">
                <a16:creationId xmlns:a16="http://schemas.microsoft.com/office/drawing/2014/main" id="{38859908-F69C-78C7-722F-D104E1B45F04}"/>
              </a:ext>
            </a:extLst>
          </p:cNvPr>
          <p:cNvSpPr>
            <a:spLocks noGrp="1"/>
          </p:cNvSpPr>
          <p:nvPr>
            <p:ph sz="half" idx="2" hasCustomPrompt="1"/>
          </p:nvPr>
        </p:nvSpPr>
        <p:spPr>
          <a:xfrm>
            <a:off x="264920" y="1868133"/>
            <a:ext cx="4211888" cy="1850427"/>
          </a:xfrm>
        </p:spPr>
        <p:txBody>
          <a:bodyPr vert="horz" lIns="91440" tIns="45720" rIns="91440" bIns="45720" rtlCol="0">
            <a:noAutofit/>
          </a:bodyPr>
          <a:lstStyle>
            <a:lvl1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1pPr>
            <a:lvl2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2pPr>
            <a:lvl3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3pPr>
            <a:lvl4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4pPr>
            <a:lvl5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5">
            <a:extLst>
              <a:ext uri="{FF2B5EF4-FFF2-40B4-BE49-F238E27FC236}">
                <a16:creationId xmlns:a16="http://schemas.microsoft.com/office/drawing/2014/main" id="{A8277018-1818-E4B6-4F72-625D4309FEBA}"/>
              </a:ext>
            </a:extLst>
          </p:cNvPr>
          <p:cNvSpPr>
            <a:spLocks noGrp="1"/>
          </p:cNvSpPr>
          <p:nvPr>
            <p:ph sz="quarter" idx="4" hasCustomPrompt="1"/>
          </p:nvPr>
        </p:nvSpPr>
        <p:spPr>
          <a:xfrm>
            <a:off x="4662797" y="1868133"/>
            <a:ext cx="4211887" cy="1850428"/>
          </a:xfrm>
        </p:spPr>
        <p:txBody>
          <a:bodyPr vert="horz" lIns="91440" tIns="45720" rIns="91440" bIns="45720" rtlCol="0">
            <a:noAutofit/>
          </a:bodyPr>
          <a:lstStyle>
            <a:lvl1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1pPr>
            <a:lvl2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2pPr>
            <a:lvl3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3pPr>
            <a:lvl4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4pPr>
            <a:lvl5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a:extLst>
              <a:ext uri="{FF2B5EF4-FFF2-40B4-BE49-F238E27FC236}">
                <a16:creationId xmlns:a16="http://schemas.microsoft.com/office/drawing/2014/main" id="{9D66D8A5-CD79-76BE-E9BD-73263B50A5AF}"/>
              </a:ext>
            </a:extLst>
          </p:cNvPr>
          <p:cNvSpPr>
            <a:spLocks noGrp="1"/>
          </p:cNvSpPr>
          <p:nvPr>
            <p:ph type="body" idx="13" hasCustomPrompt="1"/>
          </p:nvPr>
        </p:nvSpPr>
        <p:spPr>
          <a:xfrm>
            <a:off x="264920" y="1355065"/>
            <a:ext cx="4211888" cy="444105"/>
          </a:xfrm>
          <a:solidFill>
            <a:srgbClr val="004A98"/>
          </a:solidFill>
        </p:spPr>
        <p:txBody>
          <a:bodyPr anchor="ctr">
            <a:normAutofit/>
          </a:bodyPr>
          <a:lstStyle>
            <a:lvl1pPr marL="0" indent="0">
              <a:buNone/>
              <a:defRPr sz="1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19" name="Text Placeholder 4">
            <a:extLst>
              <a:ext uri="{FF2B5EF4-FFF2-40B4-BE49-F238E27FC236}">
                <a16:creationId xmlns:a16="http://schemas.microsoft.com/office/drawing/2014/main" id="{68CEF414-0468-2EBE-42D1-A531FE49539C}"/>
              </a:ext>
            </a:extLst>
          </p:cNvPr>
          <p:cNvSpPr>
            <a:spLocks noGrp="1"/>
          </p:cNvSpPr>
          <p:nvPr>
            <p:ph type="body" sz="quarter" idx="14" hasCustomPrompt="1"/>
          </p:nvPr>
        </p:nvSpPr>
        <p:spPr>
          <a:xfrm>
            <a:off x="4662798" y="1355065"/>
            <a:ext cx="4211888" cy="444103"/>
          </a:xfrm>
          <a:solidFill>
            <a:srgbClr val="004A98"/>
          </a:solidFill>
        </p:spPr>
        <p:txBody>
          <a:bodyPr vert="horz" lIns="91440" tIns="45720" rIns="91440" bIns="45720" rtlCol="0" anchor="ctr">
            <a:normAutofit/>
          </a:bodyPr>
          <a:lstStyle>
            <a:lvl1pPr>
              <a:defRPr lang="en-US" sz="1400" b="1" dirty="0">
                <a:solidFill>
                  <a:schemeClr val="bg1"/>
                </a:solidFill>
              </a:defRPr>
            </a:lvl1pPr>
          </a:lstStyle>
          <a:p>
            <a:pPr marL="0" lvl="0" indent="0">
              <a:buNone/>
            </a:pPr>
            <a:r>
              <a:rPr lang="en-US" dirty="0"/>
              <a:t>CLICK TO ADD TEXT</a:t>
            </a:r>
          </a:p>
        </p:txBody>
      </p:sp>
      <p:sp>
        <p:nvSpPr>
          <p:cNvPr id="20" name="Slide Number Placeholder 5">
            <a:extLst>
              <a:ext uri="{FF2B5EF4-FFF2-40B4-BE49-F238E27FC236}">
                <a16:creationId xmlns:a16="http://schemas.microsoft.com/office/drawing/2014/main" id="{73B84762-0911-DE0A-BD87-C60EABBAE038}"/>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
        <p:nvSpPr>
          <p:cNvPr id="22" name="Content Placeholder 3">
            <a:extLst>
              <a:ext uri="{FF2B5EF4-FFF2-40B4-BE49-F238E27FC236}">
                <a16:creationId xmlns:a16="http://schemas.microsoft.com/office/drawing/2014/main" id="{E7302B88-9730-9471-77DB-F6EE55E5718C}"/>
              </a:ext>
            </a:extLst>
          </p:cNvPr>
          <p:cNvSpPr>
            <a:spLocks noGrp="1"/>
          </p:cNvSpPr>
          <p:nvPr>
            <p:ph sz="half" idx="15" hasCustomPrompt="1"/>
          </p:nvPr>
        </p:nvSpPr>
        <p:spPr>
          <a:xfrm>
            <a:off x="264920" y="4387813"/>
            <a:ext cx="4211888" cy="1850427"/>
          </a:xfrm>
        </p:spPr>
        <p:txBody>
          <a:bodyPr vert="horz" lIns="91440" tIns="45720" rIns="91440" bIns="45720" rtlCol="0">
            <a:noAutofit/>
          </a:bodyPr>
          <a:lstStyle>
            <a:lvl1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1pPr>
            <a:lvl2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2pPr>
            <a:lvl3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3pPr>
            <a:lvl4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4pPr>
            <a:lvl5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5">
            <a:extLst>
              <a:ext uri="{FF2B5EF4-FFF2-40B4-BE49-F238E27FC236}">
                <a16:creationId xmlns:a16="http://schemas.microsoft.com/office/drawing/2014/main" id="{BB9C5450-FA99-4284-FFA9-FE6CFFBAB014}"/>
              </a:ext>
            </a:extLst>
          </p:cNvPr>
          <p:cNvSpPr>
            <a:spLocks noGrp="1"/>
          </p:cNvSpPr>
          <p:nvPr>
            <p:ph sz="quarter" idx="16" hasCustomPrompt="1"/>
          </p:nvPr>
        </p:nvSpPr>
        <p:spPr>
          <a:xfrm>
            <a:off x="4662797" y="4387813"/>
            <a:ext cx="4211887" cy="1850428"/>
          </a:xfrm>
        </p:spPr>
        <p:txBody>
          <a:bodyPr vert="horz" lIns="91440" tIns="45720" rIns="91440" bIns="45720" rtlCol="0">
            <a:noAutofit/>
          </a:bodyPr>
          <a:lstStyle>
            <a:lvl1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1pPr>
            <a:lvl2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2pPr>
            <a:lvl3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3pPr>
            <a:lvl4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4pPr>
            <a:lvl5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2">
            <a:extLst>
              <a:ext uri="{FF2B5EF4-FFF2-40B4-BE49-F238E27FC236}">
                <a16:creationId xmlns:a16="http://schemas.microsoft.com/office/drawing/2014/main" id="{59897C84-BE99-F2F8-E8BC-FF33F85EFFF1}"/>
              </a:ext>
            </a:extLst>
          </p:cNvPr>
          <p:cNvSpPr>
            <a:spLocks noGrp="1"/>
          </p:cNvSpPr>
          <p:nvPr>
            <p:ph type="body" idx="17" hasCustomPrompt="1"/>
          </p:nvPr>
        </p:nvSpPr>
        <p:spPr>
          <a:xfrm>
            <a:off x="264920" y="3874745"/>
            <a:ext cx="4211888" cy="444105"/>
          </a:xfrm>
          <a:solidFill>
            <a:srgbClr val="004A98"/>
          </a:solidFill>
        </p:spPr>
        <p:txBody>
          <a:bodyPr anchor="ctr">
            <a:normAutofit/>
          </a:bodyPr>
          <a:lstStyle>
            <a:lvl1pPr marL="0" indent="0">
              <a:buNone/>
              <a:defRPr sz="1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25" name="Text Placeholder 4">
            <a:extLst>
              <a:ext uri="{FF2B5EF4-FFF2-40B4-BE49-F238E27FC236}">
                <a16:creationId xmlns:a16="http://schemas.microsoft.com/office/drawing/2014/main" id="{606E05D9-902A-8B69-1EA4-BEB7F4DCE87F}"/>
              </a:ext>
            </a:extLst>
          </p:cNvPr>
          <p:cNvSpPr>
            <a:spLocks noGrp="1"/>
          </p:cNvSpPr>
          <p:nvPr>
            <p:ph type="body" sz="quarter" idx="18" hasCustomPrompt="1"/>
          </p:nvPr>
        </p:nvSpPr>
        <p:spPr>
          <a:xfrm>
            <a:off x="4662798" y="3874745"/>
            <a:ext cx="4211888" cy="444103"/>
          </a:xfrm>
          <a:solidFill>
            <a:srgbClr val="004A98"/>
          </a:solidFill>
        </p:spPr>
        <p:txBody>
          <a:bodyPr vert="horz" lIns="91440" tIns="45720" rIns="91440" bIns="45720" rtlCol="0" anchor="ctr">
            <a:normAutofit/>
          </a:bodyPr>
          <a:lstStyle>
            <a:lvl1pPr>
              <a:defRPr lang="en-US" sz="1400" b="1" dirty="0">
                <a:solidFill>
                  <a:schemeClr val="bg1"/>
                </a:solidFill>
              </a:defRPr>
            </a:lvl1pPr>
          </a:lstStyle>
          <a:p>
            <a:pPr marL="0" lvl="0" indent="0">
              <a:buNone/>
            </a:pPr>
            <a:r>
              <a:rPr lang="en-US" dirty="0"/>
              <a:t>CLICK TO ADD TEXT</a:t>
            </a:r>
          </a:p>
        </p:txBody>
      </p:sp>
    </p:spTree>
    <p:extLst>
      <p:ext uri="{BB962C8B-B14F-4D97-AF65-F5344CB8AC3E}">
        <p14:creationId xmlns:p14="http://schemas.microsoft.com/office/powerpoint/2010/main" val="4273532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0408D58-D350-7A7E-1582-8180CADD651C}"/>
              </a:ext>
            </a:extLst>
          </p:cNvPr>
          <p:cNvSpPr/>
          <p:nvPr userDrawn="1"/>
        </p:nvSpPr>
        <p:spPr>
          <a:xfrm>
            <a:off x="7347006"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2D345C60-EBBA-E1E8-2DF3-55C7D57AB95A}"/>
              </a:ext>
            </a:extLst>
          </p:cNvPr>
          <p:cNvPicPr>
            <a:picLocks noChangeAspect="1"/>
          </p:cNvPicPr>
          <p:nvPr userDrawn="1"/>
        </p:nvPicPr>
        <p:blipFill>
          <a:blip r:embed="rId2"/>
          <a:srcRect/>
          <a:stretch/>
        </p:blipFill>
        <p:spPr>
          <a:xfrm>
            <a:off x="0" y="200660"/>
            <a:ext cx="9144000" cy="825500"/>
          </a:xfrm>
          <a:prstGeom prst="rect">
            <a:avLst/>
          </a:prstGeom>
        </p:spPr>
      </p:pic>
      <p:sp>
        <p:nvSpPr>
          <p:cNvPr id="7" name="Title 1">
            <a:extLst>
              <a:ext uri="{FF2B5EF4-FFF2-40B4-BE49-F238E27FC236}">
                <a16:creationId xmlns:a16="http://schemas.microsoft.com/office/drawing/2014/main" id="{A6F55083-575A-6FC7-7E6A-4207D50496F3}"/>
              </a:ext>
            </a:extLst>
          </p:cNvPr>
          <p:cNvSpPr>
            <a:spLocks noGrp="1"/>
          </p:cNvSpPr>
          <p:nvPr>
            <p:ph type="title" hasCustomPrompt="1"/>
          </p:nvPr>
        </p:nvSpPr>
        <p:spPr>
          <a:xfrm>
            <a:off x="358801" y="0"/>
            <a:ext cx="7149439" cy="904239"/>
          </a:xfrm>
        </p:spPr>
        <p:txBody>
          <a:bodyPr lIns="0">
            <a:normAutofit/>
          </a:bodyPr>
          <a:lstStyle>
            <a:lvl1pPr>
              <a:defRPr sz="3000" b="0" i="0">
                <a:solidFill>
                  <a:srgbClr val="004A98"/>
                </a:solidFill>
                <a:latin typeface="DIN Alternate" panose="020B0500000000000000" pitchFamily="34" charset="77"/>
                <a:ea typeface="DIN 2014 Narrow Demi" panose="020B0606020202020204" pitchFamily="34" charset="77"/>
              </a:defRPr>
            </a:lvl1pPr>
          </a:lstStyle>
          <a:p>
            <a:r>
              <a:rPr lang="en-US" dirty="0"/>
              <a:t>CLICK TO ADD TEXT</a:t>
            </a:r>
          </a:p>
        </p:txBody>
      </p:sp>
      <p:sp>
        <p:nvSpPr>
          <p:cNvPr id="8" name="Content Placeholder 3">
            <a:extLst>
              <a:ext uri="{FF2B5EF4-FFF2-40B4-BE49-F238E27FC236}">
                <a16:creationId xmlns:a16="http://schemas.microsoft.com/office/drawing/2014/main" id="{3BB265AB-E732-80C1-0672-28E88854F688}"/>
              </a:ext>
            </a:extLst>
          </p:cNvPr>
          <p:cNvSpPr>
            <a:spLocks noGrp="1"/>
          </p:cNvSpPr>
          <p:nvPr>
            <p:ph sz="half" idx="2" hasCustomPrompt="1"/>
          </p:nvPr>
        </p:nvSpPr>
        <p:spPr>
          <a:xfrm>
            <a:off x="264920" y="1868133"/>
            <a:ext cx="8609764" cy="1850427"/>
          </a:xfrm>
        </p:spPr>
        <p:txBody>
          <a:bodyPr vert="horz" lIns="91440" tIns="45720" rIns="91440" bIns="45720" rtlCol="0">
            <a:noAutofit/>
          </a:bodyPr>
          <a:lstStyle>
            <a:lvl1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1pPr>
            <a:lvl2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2pPr>
            <a:lvl3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3pPr>
            <a:lvl4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4pPr>
            <a:lvl5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
            <a:extLst>
              <a:ext uri="{FF2B5EF4-FFF2-40B4-BE49-F238E27FC236}">
                <a16:creationId xmlns:a16="http://schemas.microsoft.com/office/drawing/2014/main" id="{5D28D397-55D2-843E-623B-F340F808DBF9}"/>
              </a:ext>
            </a:extLst>
          </p:cNvPr>
          <p:cNvSpPr>
            <a:spLocks noGrp="1"/>
          </p:cNvSpPr>
          <p:nvPr>
            <p:ph type="body" idx="13" hasCustomPrompt="1"/>
          </p:nvPr>
        </p:nvSpPr>
        <p:spPr>
          <a:xfrm>
            <a:off x="264920" y="1355065"/>
            <a:ext cx="8609764" cy="444105"/>
          </a:xfrm>
          <a:solidFill>
            <a:srgbClr val="004A98"/>
          </a:solidFill>
        </p:spPr>
        <p:txBody>
          <a:bodyPr anchor="ctr">
            <a:normAutofit/>
          </a:bodyPr>
          <a:lstStyle>
            <a:lvl1pPr marL="0" indent="0">
              <a:buNone/>
              <a:defRPr sz="1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12" name="Slide Number Placeholder 5">
            <a:extLst>
              <a:ext uri="{FF2B5EF4-FFF2-40B4-BE49-F238E27FC236}">
                <a16:creationId xmlns:a16="http://schemas.microsoft.com/office/drawing/2014/main" id="{D420D124-1280-1957-126C-C6857268F748}"/>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
        <p:nvSpPr>
          <p:cNvPr id="13" name="Content Placeholder 3">
            <a:extLst>
              <a:ext uri="{FF2B5EF4-FFF2-40B4-BE49-F238E27FC236}">
                <a16:creationId xmlns:a16="http://schemas.microsoft.com/office/drawing/2014/main" id="{6E2EFBBD-9BDD-6B9A-64B7-A638E302FCE2}"/>
              </a:ext>
            </a:extLst>
          </p:cNvPr>
          <p:cNvSpPr>
            <a:spLocks noGrp="1"/>
          </p:cNvSpPr>
          <p:nvPr>
            <p:ph sz="half" idx="15" hasCustomPrompt="1"/>
          </p:nvPr>
        </p:nvSpPr>
        <p:spPr>
          <a:xfrm>
            <a:off x="264920" y="4387813"/>
            <a:ext cx="8609764" cy="1850427"/>
          </a:xfrm>
        </p:spPr>
        <p:txBody>
          <a:bodyPr vert="horz" lIns="91440" tIns="45720" rIns="91440" bIns="45720" rtlCol="0">
            <a:noAutofit/>
          </a:bodyPr>
          <a:lstStyle>
            <a:lvl1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1pPr>
            <a:lvl2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2pPr>
            <a:lvl3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3pPr>
            <a:lvl4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4pPr>
            <a:lvl5pPr>
              <a:defRPr lang="en-US" sz="1400" b="0" i="0" dirty="0">
                <a:solidFill>
                  <a:srgbClr val="5F5F5F"/>
                </a:solidFill>
                <a:latin typeface="DIN 2014 Light" panose="020B0404020202020204" pitchFamily="34" charset="77"/>
                <a:ea typeface="DIN 2014 Light" panose="020B0404020202020204" pitchFamily="34" charset="77"/>
                <a:cs typeface="Arial" panose="020B0604020202020204" pitchFamily="34" charset="0"/>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
            <a:extLst>
              <a:ext uri="{FF2B5EF4-FFF2-40B4-BE49-F238E27FC236}">
                <a16:creationId xmlns:a16="http://schemas.microsoft.com/office/drawing/2014/main" id="{2B2D15CE-B58F-D03D-86D7-B18616EA5FCF}"/>
              </a:ext>
            </a:extLst>
          </p:cNvPr>
          <p:cNvSpPr>
            <a:spLocks noGrp="1"/>
          </p:cNvSpPr>
          <p:nvPr>
            <p:ph type="body" idx="17" hasCustomPrompt="1"/>
          </p:nvPr>
        </p:nvSpPr>
        <p:spPr>
          <a:xfrm>
            <a:off x="264920" y="3874745"/>
            <a:ext cx="8609764" cy="444105"/>
          </a:xfrm>
          <a:solidFill>
            <a:srgbClr val="004A98"/>
          </a:solidFill>
        </p:spPr>
        <p:txBody>
          <a:bodyPr anchor="ctr">
            <a:normAutofit/>
          </a:bodyPr>
          <a:lstStyle>
            <a:lvl1pPr marL="0" indent="0">
              <a:buNone/>
              <a:defRPr sz="1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Tree>
    <p:extLst>
      <p:ext uri="{BB962C8B-B14F-4D97-AF65-F5344CB8AC3E}">
        <p14:creationId xmlns:p14="http://schemas.microsoft.com/office/powerpoint/2010/main" val="2065152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79442F38-3F04-6010-2953-C99D1001E59F}"/>
              </a:ext>
            </a:extLst>
          </p:cNvPr>
          <p:cNvSpPr/>
          <p:nvPr userDrawn="1"/>
        </p:nvSpPr>
        <p:spPr>
          <a:xfrm>
            <a:off x="0" y="0"/>
            <a:ext cx="6248400" cy="6866467"/>
          </a:xfrm>
          <a:custGeom>
            <a:avLst/>
            <a:gdLst>
              <a:gd name="connsiteX0" fmla="*/ 6248400 w 6248400"/>
              <a:gd name="connsiteY0" fmla="*/ 0 h 6866467"/>
              <a:gd name="connsiteX1" fmla="*/ 0 w 6248400"/>
              <a:gd name="connsiteY1" fmla="*/ 0 h 6866467"/>
              <a:gd name="connsiteX2" fmla="*/ 0 w 6248400"/>
              <a:gd name="connsiteY2" fmla="*/ 6866467 h 6866467"/>
              <a:gd name="connsiteX3" fmla="*/ 4258733 w 6248400"/>
              <a:gd name="connsiteY3" fmla="*/ 6866467 h 6866467"/>
              <a:gd name="connsiteX4" fmla="*/ 6248400 w 6248400"/>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8400" h="6866467">
                <a:moveTo>
                  <a:pt x="6248400" y="0"/>
                </a:moveTo>
                <a:lnTo>
                  <a:pt x="0" y="0"/>
                </a:lnTo>
                <a:lnTo>
                  <a:pt x="0" y="6866467"/>
                </a:lnTo>
                <a:lnTo>
                  <a:pt x="4258733" y="6866467"/>
                </a:lnTo>
                <a:lnTo>
                  <a:pt x="6248400" y="0"/>
                </a:lnTo>
                <a:close/>
              </a:path>
            </a:pathLst>
          </a:custGeom>
          <a:blipFill dpi="0" rotWithShape="1">
            <a:blip r:embed="rId2">
              <a:extLst>
                <a:ext uri="{28A0092B-C50C-407E-A947-70E740481C1C}">
                  <a14:useLocalDpi xmlns:a14="http://schemas.microsoft.com/office/drawing/2010/main" val="0"/>
                </a:ext>
              </a:extLst>
            </a:blip>
            <a:srcRect/>
            <a:stretch>
              <a:fillRect l="-1178" t="-5230" r="-464" b="-2218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F8AA13B4-E634-A87B-E0C7-DEC5EAC0AD97}"/>
              </a:ext>
            </a:extLst>
          </p:cNvPr>
          <p:cNvSpPr/>
          <p:nvPr userDrawn="1"/>
        </p:nvSpPr>
        <p:spPr>
          <a:xfrm>
            <a:off x="4245429" y="-9331"/>
            <a:ext cx="2118049" cy="6885992"/>
          </a:xfrm>
          <a:custGeom>
            <a:avLst/>
            <a:gdLst>
              <a:gd name="connsiteX0" fmla="*/ 2118049 w 2118049"/>
              <a:gd name="connsiteY0" fmla="*/ 0 h 6885992"/>
              <a:gd name="connsiteX1" fmla="*/ 2006081 w 2118049"/>
              <a:gd name="connsiteY1" fmla="*/ 0 h 6885992"/>
              <a:gd name="connsiteX2" fmla="*/ 0 w 2118049"/>
              <a:gd name="connsiteY2" fmla="*/ 6885992 h 6885992"/>
              <a:gd name="connsiteX3" fmla="*/ 139959 w 2118049"/>
              <a:gd name="connsiteY3" fmla="*/ 6885992 h 6885992"/>
              <a:gd name="connsiteX4" fmla="*/ 2118049 w 2118049"/>
              <a:gd name="connsiteY4" fmla="*/ 0 h 6885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8049" h="6885992">
                <a:moveTo>
                  <a:pt x="2118049" y="0"/>
                </a:moveTo>
                <a:lnTo>
                  <a:pt x="2006081" y="0"/>
                </a:lnTo>
                <a:lnTo>
                  <a:pt x="0" y="6885992"/>
                </a:lnTo>
                <a:lnTo>
                  <a:pt x="139959" y="6885992"/>
                </a:lnTo>
                <a:lnTo>
                  <a:pt x="2118049" y="0"/>
                </a:lnTo>
                <a:close/>
              </a:path>
            </a:pathLst>
          </a:custGeom>
          <a:solidFill>
            <a:srgbClr val="FFC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DF92AB1B-C448-0A5B-6246-E1841FF2AC86}"/>
              </a:ext>
            </a:extLst>
          </p:cNvPr>
          <p:cNvSpPr/>
          <p:nvPr userDrawn="1"/>
        </p:nvSpPr>
        <p:spPr>
          <a:xfrm>
            <a:off x="1408923" y="877078"/>
            <a:ext cx="7735077" cy="1250302"/>
          </a:xfrm>
          <a:custGeom>
            <a:avLst/>
            <a:gdLst>
              <a:gd name="connsiteX0" fmla="*/ 7735077 w 7735077"/>
              <a:gd name="connsiteY0" fmla="*/ 0 h 1250302"/>
              <a:gd name="connsiteX1" fmla="*/ 7735077 w 7735077"/>
              <a:gd name="connsiteY1" fmla="*/ 1250302 h 1250302"/>
              <a:gd name="connsiteX2" fmla="*/ 0 w 7735077"/>
              <a:gd name="connsiteY2" fmla="*/ 1250302 h 1250302"/>
              <a:gd name="connsiteX3" fmla="*/ 401216 w 7735077"/>
              <a:gd name="connsiteY3" fmla="*/ 9330 h 1250302"/>
              <a:gd name="connsiteX4" fmla="*/ 7735077 w 7735077"/>
              <a:gd name="connsiteY4" fmla="*/ 0 h 1250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5077" h="1250302">
                <a:moveTo>
                  <a:pt x="7735077" y="0"/>
                </a:moveTo>
                <a:lnTo>
                  <a:pt x="7735077" y="1250302"/>
                </a:lnTo>
                <a:lnTo>
                  <a:pt x="0" y="1250302"/>
                </a:lnTo>
                <a:lnTo>
                  <a:pt x="401216" y="9330"/>
                </a:lnTo>
                <a:lnTo>
                  <a:pt x="7735077" y="0"/>
                </a:lnTo>
                <a:close/>
              </a:path>
            </a:pathLst>
          </a:custGeom>
          <a:solidFill>
            <a:srgbClr val="004A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a:extLst>
              <a:ext uri="{FF2B5EF4-FFF2-40B4-BE49-F238E27FC236}">
                <a16:creationId xmlns:a16="http://schemas.microsoft.com/office/drawing/2014/main" id="{FC9A5942-4830-CB55-D470-37291FF87E40}"/>
              </a:ext>
            </a:extLst>
          </p:cNvPr>
          <p:cNvSpPr/>
          <p:nvPr userDrawn="1"/>
        </p:nvSpPr>
        <p:spPr>
          <a:xfrm>
            <a:off x="7347005"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56550180-2E21-7CA5-C575-EC3DEF74E455}"/>
              </a:ext>
            </a:extLst>
          </p:cNvPr>
          <p:cNvPicPr>
            <a:picLocks noChangeAspect="1"/>
          </p:cNvPicPr>
          <p:nvPr userDrawn="1"/>
        </p:nvPicPr>
        <p:blipFill>
          <a:blip r:embed="rId3"/>
          <a:srcRect/>
          <a:stretch/>
        </p:blipFill>
        <p:spPr>
          <a:xfrm>
            <a:off x="7993313" y="206776"/>
            <a:ext cx="820397" cy="564023"/>
          </a:xfrm>
          <a:prstGeom prst="rect">
            <a:avLst/>
          </a:prstGeom>
        </p:spPr>
      </p:pic>
      <p:sp>
        <p:nvSpPr>
          <p:cNvPr id="13" name="Title 1">
            <a:extLst>
              <a:ext uri="{FF2B5EF4-FFF2-40B4-BE49-F238E27FC236}">
                <a16:creationId xmlns:a16="http://schemas.microsoft.com/office/drawing/2014/main" id="{254D4FEA-41C5-117A-6186-DB7B8F0F316A}"/>
              </a:ext>
            </a:extLst>
          </p:cNvPr>
          <p:cNvSpPr>
            <a:spLocks noGrp="1"/>
          </p:cNvSpPr>
          <p:nvPr>
            <p:ph type="title" hasCustomPrompt="1"/>
          </p:nvPr>
        </p:nvSpPr>
        <p:spPr>
          <a:xfrm>
            <a:off x="1991360" y="877078"/>
            <a:ext cx="7000239" cy="1250301"/>
          </a:xfrm>
        </p:spPr>
        <p:txBody>
          <a:bodyPr lIns="0">
            <a:normAutofit/>
          </a:bodyPr>
          <a:lstStyle>
            <a:lvl1pPr>
              <a:defRPr sz="3000" b="0" i="0">
                <a:solidFill>
                  <a:schemeClr val="bg1"/>
                </a:solidFill>
                <a:latin typeface="DIN Alternate" panose="020B0500000000000000" pitchFamily="34" charset="77"/>
                <a:ea typeface="DIN 2014 Narrow Demi" panose="020B0606020202020204" pitchFamily="34" charset="77"/>
              </a:defRPr>
            </a:lvl1pPr>
          </a:lstStyle>
          <a:p>
            <a:r>
              <a:rPr lang="en-US" dirty="0"/>
              <a:t>CLICK TO ADD SECTION DIVIDER</a:t>
            </a:r>
          </a:p>
        </p:txBody>
      </p:sp>
      <p:sp>
        <p:nvSpPr>
          <p:cNvPr id="15" name="Slide Number Placeholder 5">
            <a:extLst>
              <a:ext uri="{FF2B5EF4-FFF2-40B4-BE49-F238E27FC236}">
                <a16:creationId xmlns:a16="http://schemas.microsoft.com/office/drawing/2014/main" id="{BDB67939-AD12-DD28-D670-F9AB20977EBA}"/>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
        <p:nvSpPr>
          <p:cNvPr id="16" name="Text Placeholder 2">
            <a:extLst>
              <a:ext uri="{FF2B5EF4-FFF2-40B4-BE49-F238E27FC236}">
                <a16:creationId xmlns:a16="http://schemas.microsoft.com/office/drawing/2014/main" id="{3216EDD8-0DC2-D3D1-75CD-46FF522C6A3D}"/>
              </a:ext>
            </a:extLst>
          </p:cNvPr>
          <p:cNvSpPr>
            <a:spLocks noGrp="1"/>
          </p:cNvSpPr>
          <p:nvPr>
            <p:ph type="body" idx="13" hasCustomPrompt="1"/>
          </p:nvPr>
        </p:nvSpPr>
        <p:spPr>
          <a:xfrm>
            <a:off x="5951997" y="2507614"/>
            <a:ext cx="2861714" cy="2887346"/>
          </a:xfrm>
          <a:prstGeom prst="rect">
            <a:avLst/>
          </a:prstGeom>
        </p:spPr>
        <p:txBody>
          <a:bodyPr lIns="0" tIns="0" rIns="0" bIns="0">
            <a:normAutofit/>
          </a:bodyPr>
          <a:lstStyle>
            <a:lvl1pPr marL="0" indent="0">
              <a:lnSpc>
                <a:spcPct val="100000"/>
              </a:lnSpc>
              <a:buNone/>
              <a:defRPr sz="1400" b="0" i="0">
                <a:solidFill>
                  <a:schemeClr val="tx1">
                    <a:lumMod val="65000"/>
                    <a:lumOff val="35000"/>
                  </a:schemeClr>
                </a:solidFill>
                <a:latin typeface="DIN 2014 Light" panose="020B0404020202020204" pitchFamily="34" charset="77"/>
                <a:ea typeface="DIN 2014 Light" panose="020B04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text</a:t>
            </a:r>
          </a:p>
        </p:txBody>
      </p:sp>
    </p:spTree>
    <p:extLst>
      <p:ext uri="{BB962C8B-B14F-4D97-AF65-F5344CB8AC3E}">
        <p14:creationId xmlns:p14="http://schemas.microsoft.com/office/powerpoint/2010/main" val="2518545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6A10CC-A0C7-54D6-54B0-5CDC9701B54E}"/>
              </a:ext>
            </a:extLst>
          </p:cNvPr>
          <p:cNvSpPr/>
          <p:nvPr userDrawn="1"/>
        </p:nvSpPr>
        <p:spPr>
          <a:xfrm rot="952600">
            <a:off x="-893933" y="-994692"/>
            <a:ext cx="6135697" cy="8311070"/>
          </a:xfrm>
          <a:custGeom>
            <a:avLst/>
            <a:gdLst>
              <a:gd name="connsiteX0" fmla="*/ 0 w 6307833"/>
              <a:gd name="connsiteY0" fmla="*/ 0 h 8422141"/>
              <a:gd name="connsiteX1" fmla="*/ 6307833 w 6307833"/>
              <a:gd name="connsiteY1" fmla="*/ 0 h 8422141"/>
              <a:gd name="connsiteX2" fmla="*/ 6307833 w 6307833"/>
              <a:gd name="connsiteY2" fmla="*/ 8422141 h 8422141"/>
              <a:gd name="connsiteX3" fmla="*/ 0 w 6307833"/>
              <a:gd name="connsiteY3" fmla="*/ 8422141 h 8422141"/>
              <a:gd name="connsiteX4" fmla="*/ 0 w 6307833"/>
              <a:gd name="connsiteY4" fmla="*/ 0 h 8422141"/>
              <a:gd name="connsiteX0" fmla="*/ 0 w 6307833"/>
              <a:gd name="connsiteY0" fmla="*/ 0 h 8422141"/>
              <a:gd name="connsiteX1" fmla="*/ 6307833 w 6307833"/>
              <a:gd name="connsiteY1" fmla="*/ 0 h 8422141"/>
              <a:gd name="connsiteX2" fmla="*/ 6307833 w 6307833"/>
              <a:gd name="connsiteY2" fmla="*/ 8422141 h 8422141"/>
              <a:gd name="connsiteX3" fmla="*/ 1616224 w 6307833"/>
              <a:gd name="connsiteY3" fmla="*/ 7451253 h 8422141"/>
              <a:gd name="connsiteX4" fmla="*/ 0 w 6307833"/>
              <a:gd name="connsiteY4" fmla="*/ 0 h 8422141"/>
              <a:gd name="connsiteX0" fmla="*/ 0 w 6307833"/>
              <a:gd name="connsiteY0" fmla="*/ 0 h 8422141"/>
              <a:gd name="connsiteX1" fmla="*/ 6307833 w 6307833"/>
              <a:gd name="connsiteY1" fmla="*/ 0 h 8422141"/>
              <a:gd name="connsiteX2" fmla="*/ 6307833 w 6307833"/>
              <a:gd name="connsiteY2" fmla="*/ 8422141 h 8422141"/>
              <a:gd name="connsiteX3" fmla="*/ 1616224 w 6307833"/>
              <a:gd name="connsiteY3" fmla="*/ 7451253 h 8422141"/>
              <a:gd name="connsiteX4" fmla="*/ 0 w 6307833"/>
              <a:gd name="connsiteY4" fmla="*/ 0 h 8422141"/>
              <a:gd name="connsiteX0" fmla="*/ 0 w 6420343"/>
              <a:gd name="connsiteY0" fmla="*/ 0 h 8470858"/>
              <a:gd name="connsiteX1" fmla="*/ 6420343 w 6420343"/>
              <a:gd name="connsiteY1" fmla="*/ 48717 h 8470858"/>
              <a:gd name="connsiteX2" fmla="*/ 6420343 w 6420343"/>
              <a:gd name="connsiteY2" fmla="*/ 8470858 h 8470858"/>
              <a:gd name="connsiteX3" fmla="*/ 1728734 w 6420343"/>
              <a:gd name="connsiteY3" fmla="*/ 7499970 h 8470858"/>
              <a:gd name="connsiteX4" fmla="*/ 0 w 6420343"/>
              <a:gd name="connsiteY4" fmla="*/ 0 h 8470858"/>
              <a:gd name="connsiteX0" fmla="*/ 0 w 6420343"/>
              <a:gd name="connsiteY0" fmla="*/ 0 h 8470858"/>
              <a:gd name="connsiteX1" fmla="*/ 6420343 w 6420343"/>
              <a:gd name="connsiteY1" fmla="*/ 48717 h 8470858"/>
              <a:gd name="connsiteX2" fmla="*/ 6420343 w 6420343"/>
              <a:gd name="connsiteY2" fmla="*/ 8470858 h 8470858"/>
              <a:gd name="connsiteX3" fmla="*/ 1728734 w 6420343"/>
              <a:gd name="connsiteY3" fmla="*/ 7499970 h 8470858"/>
              <a:gd name="connsiteX4" fmla="*/ 0 w 6420343"/>
              <a:gd name="connsiteY4" fmla="*/ 0 h 8470858"/>
              <a:gd name="connsiteX0" fmla="*/ 0 w 6004234"/>
              <a:gd name="connsiteY0" fmla="*/ 1761171 h 8422141"/>
              <a:gd name="connsiteX1" fmla="*/ 6004234 w 6004234"/>
              <a:gd name="connsiteY1" fmla="*/ 0 h 8422141"/>
              <a:gd name="connsiteX2" fmla="*/ 6004234 w 6004234"/>
              <a:gd name="connsiteY2" fmla="*/ 8422141 h 8422141"/>
              <a:gd name="connsiteX3" fmla="*/ 1312625 w 6004234"/>
              <a:gd name="connsiteY3" fmla="*/ 7451253 h 8422141"/>
              <a:gd name="connsiteX4" fmla="*/ 0 w 6004234"/>
              <a:gd name="connsiteY4" fmla="*/ 1761171 h 8422141"/>
              <a:gd name="connsiteX0" fmla="*/ 0 w 6020753"/>
              <a:gd name="connsiteY0" fmla="*/ 1703091 h 8364061"/>
              <a:gd name="connsiteX1" fmla="*/ 6020753 w 6020753"/>
              <a:gd name="connsiteY1" fmla="*/ 0 h 8364061"/>
              <a:gd name="connsiteX2" fmla="*/ 6004234 w 6020753"/>
              <a:gd name="connsiteY2" fmla="*/ 8364061 h 8364061"/>
              <a:gd name="connsiteX3" fmla="*/ 1312625 w 6020753"/>
              <a:gd name="connsiteY3" fmla="*/ 7393173 h 8364061"/>
              <a:gd name="connsiteX4" fmla="*/ 0 w 6020753"/>
              <a:gd name="connsiteY4" fmla="*/ 1703091 h 8364061"/>
              <a:gd name="connsiteX0" fmla="*/ 0 w 6020753"/>
              <a:gd name="connsiteY0" fmla="*/ 1703091 h 8364061"/>
              <a:gd name="connsiteX1" fmla="*/ 6020753 w 6020753"/>
              <a:gd name="connsiteY1" fmla="*/ 0 h 8364061"/>
              <a:gd name="connsiteX2" fmla="*/ 6004234 w 6020753"/>
              <a:gd name="connsiteY2" fmla="*/ 8364061 h 8364061"/>
              <a:gd name="connsiteX3" fmla="*/ 1877923 w 6020753"/>
              <a:gd name="connsiteY3" fmla="*/ 8308617 h 8364061"/>
              <a:gd name="connsiteX4" fmla="*/ 0 w 6020753"/>
              <a:gd name="connsiteY4" fmla="*/ 1703091 h 8364061"/>
              <a:gd name="connsiteX0" fmla="*/ 0 w 6020753"/>
              <a:gd name="connsiteY0" fmla="*/ 1703091 h 8364061"/>
              <a:gd name="connsiteX1" fmla="*/ 6020753 w 6020753"/>
              <a:gd name="connsiteY1" fmla="*/ 0 h 8364061"/>
              <a:gd name="connsiteX2" fmla="*/ 6004234 w 6020753"/>
              <a:gd name="connsiteY2" fmla="*/ 8364061 h 8364061"/>
              <a:gd name="connsiteX3" fmla="*/ 1877923 w 6020753"/>
              <a:gd name="connsiteY3" fmla="*/ 8308617 h 8364061"/>
              <a:gd name="connsiteX4" fmla="*/ 0 w 6020753"/>
              <a:gd name="connsiteY4" fmla="*/ 1703091 h 8364061"/>
              <a:gd name="connsiteX0" fmla="*/ 0 w 6020753"/>
              <a:gd name="connsiteY0" fmla="*/ 1703091 h 8308617"/>
              <a:gd name="connsiteX1" fmla="*/ 6020753 w 6020753"/>
              <a:gd name="connsiteY1" fmla="*/ 0 h 8308617"/>
              <a:gd name="connsiteX2" fmla="*/ 5938145 w 6020753"/>
              <a:gd name="connsiteY2" fmla="*/ 7154168 h 8308617"/>
              <a:gd name="connsiteX3" fmla="*/ 1877923 w 6020753"/>
              <a:gd name="connsiteY3" fmla="*/ 8308617 h 8308617"/>
              <a:gd name="connsiteX4" fmla="*/ 0 w 6020753"/>
              <a:gd name="connsiteY4" fmla="*/ 1703091 h 8308617"/>
              <a:gd name="connsiteX0" fmla="*/ 0 w 6020753"/>
              <a:gd name="connsiteY0" fmla="*/ 1703091 h 8308617"/>
              <a:gd name="connsiteX1" fmla="*/ 6020753 w 6020753"/>
              <a:gd name="connsiteY1" fmla="*/ 0 h 8308617"/>
              <a:gd name="connsiteX2" fmla="*/ 5960678 w 6020753"/>
              <a:gd name="connsiteY2" fmla="*/ 7138792 h 8308617"/>
              <a:gd name="connsiteX3" fmla="*/ 1877923 w 6020753"/>
              <a:gd name="connsiteY3" fmla="*/ 8308617 h 8308617"/>
              <a:gd name="connsiteX4" fmla="*/ 0 w 6020753"/>
              <a:gd name="connsiteY4" fmla="*/ 1703091 h 8308617"/>
              <a:gd name="connsiteX0" fmla="*/ 0 w 6243563"/>
              <a:gd name="connsiteY0" fmla="*/ 1739557 h 8308617"/>
              <a:gd name="connsiteX1" fmla="*/ 6243563 w 6243563"/>
              <a:gd name="connsiteY1" fmla="*/ 0 h 8308617"/>
              <a:gd name="connsiteX2" fmla="*/ 6183488 w 6243563"/>
              <a:gd name="connsiteY2" fmla="*/ 7138792 h 8308617"/>
              <a:gd name="connsiteX3" fmla="*/ 2100733 w 6243563"/>
              <a:gd name="connsiteY3" fmla="*/ 8308617 h 8308617"/>
              <a:gd name="connsiteX4" fmla="*/ 0 w 6243563"/>
              <a:gd name="connsiteY4" fmla="*/ 1739557 h 8308617"/>
              <a:gd name="connsiteX0" fmla="*/ 0 w 6243563"/>
              <a:gd name="connsiteY0" fmla="*/ 1739557 h 8308617"/>
              <a:gd name="connsiteX1" fmla="*/ 6243563 w 6243563"/>
              <a:gd name="connsiteY1" fmla="*/ 0 h 8308617"/>
              <a:gd name="connsiteX2" fmla="*/ 6183488 w 6243563"/>
              <a:gd name="connsiteY2" fmla="*/ 7138792 h 8308617"/>
              <a:gd name="connsiteX3" fmla="*/ 2100733 w 6243563"/>
              <a:gd name="connsiteY3" fmla="*/ 8308617 h 8308617"/>
              <a:gd name="connsiteX4" fmla="*/ 0 w 6243563"/>
              <a:gd name="connsiteY4" fmla="*/ 1739557 h 8308617"/>
              <a:gd name="connsiteX0" fmla="*/ 0 w 6135697"/>
              <a:gd name="connsiteY0" fmla="*/ 1708878 h 8308617"/>
              <a:gd name="connsiteX1" fmla="*/ 6135697 w 6135697"/>
              <a:gd name="connsiteY1" fmla="*/ 0 h 8308617"/>
              <a:gd name="connsiteX2" fmla="*/ 6075622 w 6135697"/>
              <a:gd name="connsiteY2" fmla="*/ 7138792 h 8308617"/>
              <a:gd name="connsiteX3" fmla="*/ 1992867 w 6135697"/>
              <a:gd name="connsiteY3" fmla="*/ 8308617 h 8308617"/>
              <a:gd name="connsiteX4" fmla="*/ 0 w 6135697"/>
              <a:gd name="connsiteY4" fmla="*/ 1708878 h 8308617"/>
              <a:gd name="connsiteX0" fmla="*/ 0 w 6135697"/>
              <a:gd name="connsiteY0" fmla="*/ 1708878 h 8308617"/>
              <a:gd name="connsiteX1" fmla="*/ 6135697 w 6135697"/>
              <a:gd name="connsiteY1" fmla="*/ 0 h 8308617"/>
              <a:gd name="connsiteX2" fmla="*/ 6075622 w 6135697"/>
              <a:gd name="connsiteY2" fmla="*/ 7138792 h 8308617"/>
              <a:gd name="connsiteX3" fmla="*/ 1992867 w 6135697"/>
              <a:gd name="connsiteY3" fmla="*/ 8308617 h 8308617"/>
              <a:gd name="connsiteX4" fmla="*/ 0 w 6135697"/>
              <a:gd name="connsiteY4" fmla="*/ 1708878 h 8308617"/>
              <a:gd name="connsiteX0" fmla="*/ 282234 w 6417931"/>
              <a:gd name="connsiteY0" fmla="*/ 1708878 h 8308617"/>
              <a:gd name="connsiteX1" fmla="*/ 6417931 w 6417931"/>
              <a:gd name="connsiteY1" fmla="*/ 0 h 8308617"/>
              <a:gd name="connsiteX2" fmla="*/ 6357856 w 6417931"/>
              <a:gd name="connsiteY2" fmla="*/ 7138792 h 8308617"/>
              <a:gd name="connsiteX3" fmla="*/ 2275101 w 6417931"/>
              <a:gd name="connsiteY3" fmla="*/ 8308617 h 8308617"/>
              <a:gd name="connsiteX4" fmla="*/ 830309 w 6417931"/>
              <a:gd name="connsiteY4" fmla="*/ 4787769 h 8308617"/>
              <a:gd name="connsiteX5" fmla="*/ 282234 w 6417931"/>
              <a:gd name="connsiteY5" fmla="*/ 1708878 h 8308617"/>
              <a:gd name="connsiteX0" fmla="*/ 202341 w 6338038"/>
              <a:gd name="connsiteY0" fmla="*/ 1708878 h 8308617"/>
              <a:gd name="connsiteX1" fmla="*/ 6338038 w 6338038"/>
              <a:gd name="connsiteY1" fmla="*/ 0 h 8308617"/>
              <a:gd name="connsiteX2" fmla="*/ 6277963 w 6338038"/>
              <a:gd name="connsiteY2" fmla="*/ 7138792 h 8308617"/>
              <a:gd name="connsiteX3" fmla="*/ 2195208 w 6338038"/>
              <a:gd name="connsiteY3" fmla="*/ 8308617 h 8308617"/>
              <a:gd name="connsiteX4" fmla="*/ 1371048 w 6338038"/>
              <a:gd name="connsiteY4" fmla="*/ 5014834 h 8308617"/>
              <a:gd name="connsiteX5" fmla="*/ 202341 w 6338038"/>
              <a:gd name="connsiteY5" fmla="*/ 1708878 h 8308617"/>
              <a:gd name="connsiteX0" fmla="*/ 162513 w 6298210"/>
              <a:gd name="connsiteY0" fmla="*/ 1708878 h 8308617"/>
              <a:gd name="connsiteX1" fmla="*/ 6298210 w 6298210"/>
              <a:gd name="connsiteY1" fmla="*/ 0 h 8308617"/>
              <a:gd name="connsiteX2" fmla="*/ 6238135 w 6298210"/>
              <a:gd name="connsiteY2" fmla="*/ 7138792 h 8308617"/>
              <a:gd name="connsiteX3" fmla="*/ 2155380 w 6298210"/>
              <a:gd name="connsiteY3" fmla="*/ 8308617 h 8308617"/>
              <a:gd name="connsiteX4" fmla="*/ 162513 w 6298210"/>
              <a:gd name="connsiteY4" fmla="*/ 1708878 h 8308617"/>
              <a:gd name="connsiteX0" fmla="*/ 0 w 6135697"/>
              <a:gd name="connsiteY0" fmla="*/ 1708878 h 8400057"/>
              <a:gd name="connsiteX1" fmla="*/ 6135697 w 6135697"/>
              <a:gd name="connsiteY1" fmla="*/ 0 h 8400057"/>
              <a:gd name="connsiteX2" fmla="*/ 6075622 w 6135697"/>
              <a:gd name="connsiteY2" fmla="*/ 7138792 h 8400057"/>
              <a:gd name="connsiteX3" fmla="*/ 2084307 w 6135697"/>
              <a:gd name="connsiteY3" fmla="*/ 8400057 h 8400057"/>
              <a:gd name="connsiteX0" fmla="*/ 0 w 6135697"/>
              <a:gd name="connsiteY0" fmla="*/ 1708878 h 8311070"/>
              <a:gd name="connsiteX1" fmla="*/ 6135697 w 6135697"/>
              <a:gd name="connsiteY1" fmla="*/ 0 h 8311070"/>
              <a:gd name="connsiteX2" fmla="*/ 6075622 w 6135697"/>
              <a:gd name="connsiteY2" fmla="*/ 7138792 h 8311070"/>
              <a:gd name="connsiteX3" fmla="*/ 1987249 w 6135697"/>
              <a:gd name="connsiteY3" fmla="*/ 8311070 h 8311070"/>
            </a:gdLst>
            <a:ahLst/>
            <a:cxnLst>
              <a:cxn ang="0">
                <a:pos x="connsiteX0" y="connsiteY0"/>
              </a:cxn>
              <a:cxn ang="0">
                <a:pos x="connsiteX1" y="connsiteY1"/>
              </a:cxn>
              <a:cxn ang="0">
                <a:pos x="connsiteX2" y="connsiteY2"/>
              </a:cxn>
              <a:cxn ang="0">
                <a:pos x="connsiteX3" y="connsiteY3"/>
              </a:cxn>
            </a:cxnLst>
            <a:rect l="l" t="t" r="r" b="b"/>
            <a:pathLst>
              <a:path w="6135697" h="8311070">
                <a:moveTo>
                  <a:pt x="0" y="1708878"/>
                </a:moveTo>
                <a:lnTo>
                  <a:pt x="6135697" y="0"/>
                </a:lnTo>
                <a:cubicBezTo>
                  <a:pt x="6130191" y="2788020"/>
                  <a:pt x="6081128" y="4350772"/>
                  <a:pt x="6075622" y="7138792"/>
                </a:cubicBezTo>
                <a:lnTo>
                  <a:pt x="1987249" y="8311070"/>
                </a:lnTo>
              </a:path>
            </a:pathLst>
          </a:custGeom>
          <a:solidFill>
            <a:srgbClr val="004A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F8AA13B4-E634-A87B-E0C7-DEC5EAC0AD97}"/>
              </a:ext>
            </a:extLst>
          </p:cNvPr>
          <p:cNvSpPr/>
          <p:nvPr userDrawn="1"/>
        </p:nvSpPr>
        <p:spPr>
          <a:xfrm>
            <a:off x="4245429" y="-9331"/>
            <a:ext cx="2118049" cy="6885992"/>
          </a:xfrm>
          <a:custGeom>
            <a:avLst/>
            <a:gdLst>
              <a:gd name="connsiteX0" fmla="*/ 2118049 w 2118049"/>
              <a:gd name="connsiteY0" fmla="*/ 0 h 6885992"/>
              <a:gd name="connsiteX1" fmla="*/ 2006081 w 2118049"/>
              <a:gd name="connsiteY1" fmla="*/ 0 h 6885992"/>
              <a:gd name="connsiteX2" fmla="*/ 0 w 2118049"/>
              <a:gd name="connsiteY2" fmla="*/ 6885992 h 6885992"/>
              <a:gd name="connsiteX3" fmla="*/ 139959 w 2118049"/>
              <a:gd name="connsiteY3" fmla="*/ 6885992 h 6885992"/>
              <a:gd name="connsiteX4" fmla="*/ 2118049 w 2118049"/>
              <a:gd name="connsiteY4" fmla="*/ 0 h 6885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8049" h="6885992">
                <a:moveTo>
                  <a:pt x="2118049" y="0"/>
                </a:moveTo>
                <a:lnTo>
                  <a:pt x="2006081" y="0"/>
                </a:lnTo>
                <a:lnTo>
                  <a:pt x="0" y="6885992"/>
                </a:lnTo>
                <a:lnTo>
                  <a:pt x="139959" y="6885992"/>
                </a:lnTo>
                <a:lnTo>
                  <a:pt x="2118049" y="0"/>
                </a:lnTo>
                <a:close/>
              </a:path>
            </a:pathLst>
          </a:custGeom>
          <a:solidFill>
            <a:srgbClr val="FFC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DF92AB1B-C448-0A5B-6246-E1841FF2AC86}"/>
              </a:ext>
            </a:extLst>
          </p:cNvPr>
          <p:cNvSpPr/>
          <p:nvPr userDrawn="1"/>
        </p:nvSpPr>
        <p:spPr>
          <a:xfrm>
            <a:off x="1408923" y="877078"/>
            <a:ext cx="7735077" cy="1250302"/>
          </a:xfrm>
          <a:custGeom>
            <a:avLst/>
            <a:gdLst>
              <a:gd name="connsiteX0" fmla="*/ 7735077 w 7735077"/>
              <a:gd name="connsiteY0" fmla="*/ 0 h 1250302"/>
              <a:gd name="connsiteX1" fmla="*/ 7735077 w 7735077"/>
              <a:gd name="connsiteY1" fmla="*/ 1250302 h 1250302"/>
              <a:gd name="connsiteX2" fmla="*/ 0 w 7735077"/>
              <a:gd name="connsiteY2" fmla="*/ 1250302 h 1250302"/>
              <a:gd name="connsiteX3" fmla="*/ 401216 w 7735077"/>
              <a:gd name="connsiteY3" fmla="*/ 9330 h 1250302"/>
              <a:gd name="connsiteX4" fmla="*/ 7735077 w 7735077"/>
              <a:gd name="connsiteY4" fmla="*/ 0 h 1250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5077" h="1250302">
                <a:moveTo>
                  <a:pt x="7735077" y="0"/>
                </a:moveTo>
                <a:lnTo>
                  <a:pt x="7735077" y="1250302"/>
                </a:lnTo>
                <a:lnTo>
                  <a:pt x="0" y="1250302"/>
                </a:lnTo>
                <a:lnTo>
                  <a:pt x="401216" y="9330"/>
                </a:lnTo>
                <a:lnTo>
                  <a:pt x="7735077"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a:extLst>
              <a:ext uri="{FF2B5EF4-FFF2-40B4-BE49-F238E27FC236}">
                <a16:creationId xmlns:a16="http://schemas.microsoft.com/office/drawing/2014/main" id="{FC9A5942-4830-CB55-D470-37291FF87E40}"/>
              </a:ext>
            </a:extLst>
          </p:cNvPr>
          <p:cNvSpPr/>
          <p:nvPr userDrawn="1"/>
        </p:nvSpPr>
        <p:spPr>
          <a:xfrm>
            <a:off x="7347005"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56550180-2E21-7CA5-C575-EC3DEF74E455}"/>
              </a:ext>
            </a:extLst>
          </p:cNvPr>
          <p:cNvPicPr>
            <a:picLocks noChangeAspect="1"/>
          </p:cNvPicPr>
          <p:nvPr userDrawn="1"/>
        </p:nvPicPr>
        <p:blipFill>
          <a:blip r:embed="rId2"/>
          <a:srcRect/>
          <a:stretch/>
        </p:blipFill>
        <p:spPr>
          <a:xfrm>
            <a:off x="7993313" y="206776"/>
            <a:ext cx="820397" cy="564023"/>
          </a:xfrm>
          <a:prstGeom prst="rect">
            <a:avLst/>
          </a:prstGeom>
        </p:spPr>
      </p:pic>
      <p:sp>
        <p:nvSpPr>
          <p:cNvPr id="13" name="Title 1">
            <a:extLst>
              <a:ext uri="{FF2B5EF4-FFF2-40B4-BE49-F238E27FC236}">
                <a16:creationId xmlns:a16="http://schemas.microsoft.com/office/drawing/2014/main" id="{254D4FEA-41C5-117A-6186-DB7B8F0F316A}"/>
              </a:ext>
            </a:extLst>
          </p:cNvPr>
          <p:cNvSpPr>
            <a:spLocks noGrp="1"/>
          </p:cNvSpPr>
          <p:nvPr>
            <p:ph type="title" hasCustomPrompt="1"/>
          </p:nvPr>
        </p:nvSpPr>
        <p:spPr>
          <a:xfrm>
            <a:off x="1991360" y="877078"/>
            <a:ext cx="7000239" cy="1250301"/>
          </a:xfrm>
        </p:spPr>
        <p:txBody>
          <a:bodyPr lIns="0">
            <a:normAutofit/>
          </a:bodyPr>
          <a:lstStyle>
            <a:lvl1pPr>
              <a:defRPr sz="3000" b="0" i="0">
                <a:solidFill>
                  <a:srgbClr val="FFC51E"/>
                </a:solidFill>
                <a:latin typeface="DIN Alternate" panose="020B0500000000000000" pitchFamily="34" charset="77"/>
                <a:ea typeface="DIN 2014 Narrow Demi" panose="020B0606020202020204" pitchFamily="34" charset="77"/>
              </a:defRPr>
            </a:lvl1pPr>
          </a:lstStyle>
          <a:p>
            <a:r>
              <a:rPr lang="en-US" dirty="0"/>
              <a:t>CLICK TO ADD SECTION DIVIDER</a:t>
            </a:r>
          </a:p>
        </p:txBody>
      </p:sp>
      <p:sp>
        <p:nvSpPr>
          <p:cNvPr id="15" name="Slide Number Placeholder 5">
            <a:extLst>
              <a:ext uri="{FF2B5EF4-FFF2-40B4-BE49-F238E27FC236}">
                <a16:creationId xmlns:a16="http://schemas.microsoft.com/office/drawing/2014/main" id="{BDB67939-AD12-DD28-D670-F9AB20977EBA}"/>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
        <p:nvSpPr>
          <p:cNvPr id="16" name="Text Placeholder 2">
            <a:extLst>
              <a:ext uri="{FF2B5EF4-FFF2-40B4-BE49-F238E27FC236}">
                <a16:creationId xmlns:a16="http://schemas.microsoft.com/office/drawing/2014/main" id="{3216EDD8-0DC2-D3D1-75CD-46FF522C6A3D}"/>
              </a:ext>
            </a:extLst>
          </p:cNvPr>
          <p:cNvSpPr>
            <a:spLocks noGrp="1"/>
          </p:cNvSpPr>
          <p:nvPr>
            <p:ph type="body" idx="13" hasCustomPrompt="1"/>
          </p:nvPr>
        </p:nvSpPr>
        <p:spPr>
          <a:xfrm>
            <a:off x="5951997" y="2507614"/>
            <a:ext cx="2861714" cy="2887346"/>
          </a:xfrm>
          <a:prstGeom prst="rect">
            <a:avLst/>
          </a:prstGeom>
        </p:spPr>
        <p:txBody>
          <a:bodyPr lIns="0" tIns="0" rIns="0" bIns="0">
            <a:normAutofit/>
          </a:bodyPr>
          <a:lstStyle>
            <a:lvl1pPr marL="0" indent="0">
              <a:lnSpc>
                <a:spcPct val="100000"/>
              </a:lnSpc>
              <a:buNone/>
              <a:defRPr sz="2400" b="0" i="0">
                <a:solidFill>
                  <a:schemeClr val="tx1">
                    <a:lumMod val="65000"/>
                    <a:lumOff val="35000"/>
                  </a:schemeClr>
                </a:solidFill>
                <a:latin typeface="DIN 2014 Light" panose="020B0404020202020204" pitchFamily="34" charset="77"/>
                <a:ea typeface="DIN 2014 Light" panose="020B04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text</a:t>
            </a:r>
          </a:p>
        </p:txBody>
      </p:sp>
    </p:spTree>
    <p:extLst>
      <p:ext uri="{BB962C8B-B14F-4D97-AF65-F5344CB8AC3E}">
        <p14:creationId xmlns:p14="http://schemas.microsoft.com/office/powerpoint/2010/main" val="150530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8D11A3E3-43E4-901C-C624-5FF43E99D18F}"/>
              </a:ext>
            </a:extLst>
          </p:cNvPr>
          <p:cNvSpPr/>
          <p:nvPr userDrawn="1"/>
        </p:nvSpPr>
        <p:spPr>
          <a:xfrm>
            <a:off x="4391061" y="0"/>
            <a:ext cx="4773487" cy="6858000"/>
          </a:xfrm>
          <a:custGeom>
            <a:avLst/>
            <a:gdLst>
              <a:gd name="connsiteX0" fmla="*/ 4787757 w 4787757"/>
              <a:gd name="connsiteY0" fmla="*/ 0 h 6893959"/>
              <a:gd name="connsiteX1" fmla="*/ 1982912 w 4787757"/>
              <a:gd name="connsiteY1" fmla="*/ 0 h 6893959"/>
              <a:gd name="connsiteX2" fmla="*/ 0 w 4787757"/>
              <a:gd name="connsiteY2" fmla="*/ 6893959 h 6893959"/>
              <a:gd name="connsiteX3" fmla="*/ 4777483 w 4787757"/>
              <a:gd name="connsiteY3" fmla="*/ 6893959 h 6893959"/>
              <a:gd name="connsiteX4" fmla="*/ 4787757 w 4787757"/>
              <a:gd name="connsiteY4" fmla="*/ 0 h 6893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7757" h="6893959">
                <a:moveTo>
                  <a:pt x="4787757" y="0"/>
                </a:moveTo>
                <a:lnTo>
                  <a:pt x="1982912" y="0"/>
                </a:lnTo>
                <a:lnTo>
                  <a:pt x="0" y="6893959"/>
                </a:lnTo>
                <a:lnTo>
                  <a:pt x="4777483" y="6893959"/>
                </a:lnTo>
                <a:cubicBezTo>
                  <a:pt x="4780908" y="4595973"/>
                  <a:pt x="4784332" y="2297986"/>
                  <a:pt x="4787757" y="0"/>
                </a:cubicBezTo>
                <a:close/>
              </a:path>
            </a:pathLst>
          </a:custGeom>
          <a:blipFill>
            <a:blip r:embed="rId2"/>
            <a:stretch>
              <a:fillRect l="-47812" t="-991" r="-22442" b="-99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a:extLst>
              <a:ext uri="{FF2B5EF4-FFF2-40B4-BE49-F238E27FC236}">
                <a16:creationId xmlns:a16="http://schemas.microsoft.com/office/drawing/2014/main" id="{2FB168EC-ADEF-70FA-1B50-2F37B95ACBE7}"/>
              </a:ext>
            </a:extLst>
          </p:cNvPr>
          <p:cNvSpPr/>
          <p:nvPr userDrawn="1"/>
        </p:nvSpPr>
        <p:spPr>
          <a:xfrm>
            <a:off x="2911880" y="0"/>
            <a:ext cx="3466974" cy="6858000"/>
          </a:xfrm>
          <a:custGeom>
            <a:avLst/>
            <a:gdLst>
              <a:gd name="connsiteX0" fmla="*/ 3460377 w 3460377"/>
              <a:gd name="connsiteY0" fmla="*/ 0 h 6875930"/>
              <a:gd name="connsiteX1" fmla="*/ 1470212 w 3460377"/>
              <a:gd name="connsiteY1" fmla="*/ 6875930 h 6875930"/>
              <a:gd name="connsiteX2" fmla="*/ 0 w 3460377"/>
              <a:gd name="connsiteY2" fmla="*/ 6875930 h 6875930"/>
              <a:gd name="connsiteX3" fmla="*/ 2008094 w 3460377"/>
              <a:gd name="connsiteY3" fmla="*/ 0 h 6875930"/>
              <a:gd name="connsiteX4" fmla="*/ 3460377 w 3460377"/>
              <a:gd name="connsiteY4" fmla="*/ 0 h 68759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0377" h="6875930">
                <a:moveTo>
                  <a:pt x="3460377" y="0"/>
                </a:moveTo>
                <a:lnTo>
                  <a:pt x="1470212" y="6875930"/>
                </a:lnTo>
                <a:lnTo>
                  <a:pt x="0" y="6875930"/>
                </a:lnTo>
                <a:lnTo>
                  <a:pt x="2008094" y="0"/>
                </a:lnTo>
                <a:lnTo>
                  <a:pt x="3460377" y="0"/>
                </a:lnTo>
                <a:close/>
              </a:path>
            </a:pathLst>
          </a:custGeom>
          <a:solidFill>
            <a:srgbClr val="FFC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F23232FE-7E6B-03D0-2B0B-54F233D39151}"/>
              </a:ext>
            </a:extLst>
          </p:cNvPr>
          <p:cNvSpPr/>
          <p:nvPr userDrawn="1"/>
        </p:nvSpPr>
        <p:spPr>
          <a:xfrm>
            <a:off x="0" y="0"/>
            <a:ext cx="4788817" cy="6872140"/>
          </a:xfrm>
          <a:custGeom>
            <a:avLst/>
            <a:gdLst>
              <a:gd name="connsiteX0" fmla="*/ 4788817 w 4788817"/>
              <a:gd name="connsiteY0" fmla="*/ 0 h 6872140"/>
              <a:gd name="connsiteX1" fmla="*/ 2790334 w 4788817"/>
              <a:gd name="connsiteY1" fmla="*/ 6872140 h 6872140"/>
              <a:gd name="connsiteX2" fmla="*/ 0 w 4788817"/>
              <a:gd name="connsiteY2" fmla="*/ 6872140 h 6872140"/>
              <a:gd name="connsiteX3" fmla="*/ 0 w 4788817"/>
              <a:gd name="connsiteY3" fmla="*/ 0 h 6872140"/>
              <a:gd name="connsiteX4" fmla="*/ 4788817 w 4788817"/>
              <a:gd name="connsiteY4" fmla="*/ 0 h 6872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8817" h="6872140">
                <a:moveTo>
                  <a:pt x="4788817" y="0"/>
                </a:moveTo>
                <a:lnTo>
                  <a:pt x="2790334" y="6872140"/>
                </a:lnTo>
                <a:lnTo>
                  <a:pt x="0" y="6872140"/>
                </a:lnTo>
                <a:lnTo>
                  <a:pt x="0" y="0"/>
                </a:lnTo>
                <a:lnTo>
                  <a:pt x="4788817" y="0"/>
                </a:lnTo>
                <a:close/>
              </a:path>
            </a:pathLst>
          </a:custGeom>
          <a:solidFill>
            <a:srgbClr val="004A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BAE5AF6E-8ED7-D49F-C684-E0EFF48BC142}"/>
              </a:ext>
            </a:extLst>
          </p:cNvPr>
          <p:cNvSpPr txBox="1"/>
          <p:nvPr userDrawn="1"/>
        </p:nvSpPr>
        <p:spPr>
          <a:xfrm>
            <a:off x="355234" y="2557115"/>
            <a:ext cx="3217260" cy="2954655"/>
          </a:xfrm>
          <a:prstGeom prst="rect">
            <a:avLst/>
          </a:prstGeom>
          <a:noFill/>
        </p:spPr>
        <p:txBody>
          <a:bodyPr wrap="square" rtlCol="0">
            <a:spAutoFit/>
          </a:bodyPr>
          <a:lstStyle/>
          <a:p>
            <a:pPr defTabSz="960120" fontAlgn="auto">
              <a:spcBef>
                <a:spcPts val="0"/>
              </a:spcBef>
              <a:spcAft>
                <a:spcPts val="400"/>
              </a:spcAft>
              <a:defRPr/>
            </a:pPr>
            <a:r>
              <a:rPr lang="en-US" sz="800" b="1" dirty="0">
                <a:solidFill>
                  <a:schemeClr val="bg1"/>
                </a:solidFill>
                <a:latin typeface="DIN Alternate" panose="020B0500000000000000" pitchFamily="34" charset="77"/>
                <a:ea typeface="DIN 2014 Light" panose="020B0404020202020204" pitchFamily="34" charset="77"/>
                <a:cs typeface="Arial" panose="020B0604020202020204" pitchFamily="34" charset="0"/>
              </a:rPr>
              <a:t>DISCLAIMER: </a:t>
            </a:r>
            <a:r>
              <a:rPr lang="en-US" sz="800" dirty="0">
                <a:solidFill>
                  <a:schemeClr val="bg1"/>
                </a:solidFill>
                <a:latin typeface="DIN 2014 Light" panose="020B0404020202020204" pitchFamily="34" charset="77"/>
                <a:ea typeface="DIN 2014 Light" panose="020B0404020202020204" pitchFamily="34" charset="77"/>
                <a:cs typeface="Arial" panose="020B0604020202020204" pitchFamily="34" charset="0"/>
              </a:rPr>
              <a:t>This document and any other materials accompanying this document (collectively, the “Materials”) are provided for general informational purposes. By accepting any Materials, the recipient thereof acknowledges and agrees to the matters set forth below in this notice.  </a:t>
            </a:r>
          </a:p>
          <a:p>
            <a:pPr defTabSz="960120" fontAlgn="auto">
              <a:spcBef>
                <a:spcPts val="0"/>
              </a:spcBef>
              <a:spcAft>
                <a:spcPts val="400"/>
              </a:spcAft>
              <a:defRPr/>
            </a:pPr>
            <a:r>
              <a:rPr lang="en-US" sz="800" dirty="0">
                <a:solidFill>
                  <a:schemeClr val="bg1"/>
                </a:solidFill>
                <a:latin typeface="DIN 2014 Light" panose="020B0404020202020204" pitchFamily="34" charset="77"/>
                <a:ea typeface="DIN 2014 Light" panose="020B0404020202020204" pitchFamily="34" charset="77"/>
                <a:cs typeface="Arial" panose="020B0604020202020204" pitchFamily="34" charset="0"/>
              </a:rPr>
              <a:t>Recipient will maintain the Materials in strict confidence, including in strict accordance with any underlying contractual obligations and all applicable laws, including United States federal and state securities laws.  The information contained herein is confidential and is provided for the exclusive use of the recipient and may not be reproduced, provided or disclosed to others, or used for any other purpose.</a:t>
            </a:r>
          </a:p>
          <a:p>
            <a:pPr defTabSz="960120" fontAlgn="auto">
              <a:spcBef>
                <a:spcPts val="0"/>
              </a:spcBef>
              <a:spcAft>
                <a:spcPts val="400"/>
              </a:spcAft>
              <a:defRPr/>
            </a:pPr>
            <a:r>
              <a:rPr lang="en-US" sz="800" dirty="0">
                <a:solidFill>
                  <a:schemeClr val="bg1"/>
                </a:solidFill>
                <a:latin typeface="DIN 2014 Light" panose="020B0404020202020204" pitchFamily="34" charset="77"/>
                <a:ea typeface="DIN 2014 Light" panose="020B0404020202020204" pitchFamily="34" charset="77"/>
                <a:cs typeface="Arial" panose="020B0604020202020204" pitchFamily="34" charset="0"/>
              </a:rPr>
              <a:t>Neither Enstor nor any of its affiliates make any representation or warranty (express or implied) regarding the adequacy, accuracy or completeness of any information in the Materials. Information in the Materials is preliminary and is not intended to be complete, and such information is qualified in its entirety.  Any opinions or estimates contained in the Materials represent the judgment of Enstor at this </a:t>
            </a:r>
            <a:br>
              <a:rPr lang="en-US" sz="800" dirty="0">
                <a:solidFill>
                  <a:schemeClr val="bg1"/>
                </a:solidFill>
                <a:latin typeface="DIN 2014 Light" panose="020B0404020202020204" pitchFamily="34" charset="77"/>
                <a:ea typeface="DIN 2014 Light" panose="020B0404020202020204" pitchFamily="34" charset="77"/>
                <a:cs typeface="Arial" panose="020B0604020202020204" pitchFamily="34" charset="0"/>
              </a:rPr>
            </a:br>
            <a:r>
              <a:rPr lang="en-US" sz="800" dirty="0">
                <a:solidFill>
                  <a:schemeClr val="bg1"/>
                </a:solidFill>
                <a:latin typeface="DIN 2014 Light" panose="020B0404020202020204" pitchFamily="34" charset="77"/>
                <a:ea typeface="DIN 2014 Light" panose="020B0404020202020204" pitchFamily="34" charset="77"/>
                <a:cs typeface="Arial" panose="020B0604020202020204" pitchFamily="34" charset="0"/>
              </a:rPr>
              <a:t>time and are subject to change without notice.</a:t>
            </a:r>
          </a:p>
          <a:p>
            <a:pPr defTabSz="960120" fontAlgn="auto">
              <a:spcBef>
                <a:spcPts val="0"/>
              </a:spcBef>
              <a:spcAft>
                <a:spcPts val="400"/>
              </a:spcAft>
              <a:defRPr/>
            </a:pPr>
            <a:r>
              <a:rPr lang="en-US" sz="800" dirty="0">
                <a:solidFill>
                  <a:schemeClr val="bg1"/>
                </a:solidFill>
                <a:latin typeface="DIN 2014 Light" panose="020B0404020202020204" pitchFamily="34" charset="77"/>
                <a:ea typeface="DIN 2014 Light" panose="020B0404020202020204" pitchFamily="34" charset="77"/>
                <a:cs typeface="Arial" panose="020B0604020202020204" pitchFamily="34" charset="0"/>
              </a:rPr>
              <a:t>The Materials are not an offer to sell, or a solicitation of an offer </a:t>
            </a:r>
            <a:br>
              <a:rPr lang="en-US" sz="800" dirty="0">
                <a:solidFill>
                  <a:schemeClr val="bg1"/>
                </a:solidFill>
                <a:latin typeface="DIN 2014 Light" panose="020B0404020202020204" pitchFamily="34" charset="77"/>
                <a:ea typeface="DIN 2014 Light" panose="020B0404020202020204" pitchFamily="34" charset="77"/>
                <a:cs typeface="Arial" panose="020B0604020202020204" pitchFamily="34" charset="0"/>
              </a:rPr>
            </a:br>
            <a:r>
              <a:rPr lang="en-US" sz="800" dirty="0">
                <a:solidFill>
                  <a:schemeClr val="bg1"/>
                </a:solidFill>
                <a:latin typeface="DIN 2014 Light" panose="020B0404020202020204" pitchFamily="34" charset="77"/>
                <a:ea typeface="DIN 2014 Light" panose="020B0404020202020204" pitchFamily="34" charset="77"/>
                <a:cs typeface="Arial" panose="020B0604020202020204" pitchFamily="34" charset="0"/>
              </a:rPr>
              <a:t>to buy, the securities or instruments named or described herein.  Neither this summary nor anything contained herein should </a:t>
            </a:r>
            <a:br>
              <a:rPr lang="en-US" sz="800" dirty="0">
                <a:solidFill>
                  <a:schemeClr val="bg1"/>
                </a:solidFill>
                <a:latin typeface="DIN 2014 Light" panose="020B0404020202020204" pitchFamily="34" charset="77"/>
                <a:ea typeface="DIN 2014 Light" panose="020B0404020202020204" pitchFamily="34" charset="77"/>
                <a:cs typeface="Arial" panose="020B0604020202020204" pitchFamily="34" charset="0"/>
              </a:rPr>
            </a:br>
            <a:r>
              <a:rPr lang="en-US" sz="800" dirty="0">
                <a:solidFill>
                  <a:schemeClr val="bg1"/>
                </a:solidFill>
                <a:latin typeface="DIN 2014 Light" panose="020B0404020202020204" pitchFamily="34" charset="77"/>
                <a:ea typeface="DIN 2014 Light" panose="020B0404020202020204" pitchFamily="34" charset="77"/>
                <a:cs typeface="Arial" panose="020B0604020202020204" pitchFamily="34" charset="0"/>
              </a:rPr>
              <a:t>form the basis of any contract or commitment whatsoever.  </a:t>
            </a:r>
          </a:p>
        </p:txBody>
      </p:sp>
      <p:sp>
        <p:nvSpPr>
          <p:cNvPr id="11" name="Title 1">
            <a:extLst>
              <a:ext uri="{FF2B5EF4-FFF2-40B4-BE49-F238E27FC236}">
                <a16:creationId xmlns:a16="http://schemas.microsoft.com/office/drawing/2014/main" id="{B4319C42-DAB4-90C0-82CA-8E3B8B3603BF}"/>
              </a:ext>
            </a:extLst>
          </p:cNvPr>
          <p:cNvSpPr txBox="1">
            <a:spLocks/>
          </p:cNvSpPr>
          <p:nvPr userDrawn="1"/>
        </p:nvSpPr>
        <p:spPr>
          <a:xfrm>
            <a:off x="434210" y="1724979"/>
            <a:ext cx="3059307" cy="622958"/>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3400"/>
              </a:lnSpc>
            </a:pPr>
            <a:r>
              <a:rPr lang="en-US" altLang="en-US" sz="2800" dirty="0">
                <a:solidFill>
                  <a:schemeClr val="bg1"/>
                </a:solidFill>
                <a:latin typeface="DIN Alternate" panose="020B0500000000000000" pitchFamily="34" charset="77"/>
                <a:ea typeface="ＭＳ Ｐゴシック" panose="020B0600070205080204" pitchFamily="34" charset="-128"/>
              </a:rPr>
              <a:t>THANK YOU!</a:t>
            </a:r>
            <a:endParaRPr lang="en-US" sz="2800" dirty="0">
              <a:solidFill>
                <a:schemeClr val="bg1"/>
              </a:solidFill>
              <a:latin typeface="DIN Alternate" panose="020B0500000000000000" pitchFamily="34" charset="77"/>
            </a:endParaRPr>
          </a:p>
        </p:txBody>
      </p:sp>
      <p:cxnSp>
        <p:nvCxnSpPr>
          <p:cNvPr id="12" name="Straight Connector 11">
            <a:extLst>
              <a:ext uri="{FF2B5EF4-FFF2-40B4-BE49-F238E27FC236}">
                <a16:creationId xmlns:a16="http://schemas.microsoft.com/office/drawing/2014/main" id="{41D60F5C-711A-3CC2-EF78-B07A4DB1BFFD}"/>
              </a:ext>
            </a:extLst>
          </p:cNvPr>
          <p:cNvCxnSpPr>
            <a:cxnSpLocks/>
          </p:cNvCxnSpPr>
          <p:nvPr userDrawn="1"/>
        </p:nvCxnSpPr>
        <p:spPr>
          <a:xfrm>
            <a:off x="434211" y="1678968"/>
            <a:ext cx="305930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6B265C3-AD7E-5777-B338-CB1330DF02E5}"/>
              </a:ext>
            </a:extLst>
          </p:cNvPr>
          <p:cNvCxnSpPr>
            <a:cxnSpLocks/>
          </p:cNvCxnSpPr>
          <p:nvPr userDrawn="1"/>
        </p:nvCxnSpPr>
        <p:spPr>
          <a:xfrm>
            <a:off x="434211" y="2374831"/>
            <a:ext cx="305930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8E5E69D5-020F-357A-0B2F-9AEA1E9821EC}"/>
              </a:ext>
            </a:extLst>
          </p:cNvPr>
          <p:cNvPicPr>
            <a:picLocks noChangeAspect="1"/>
          </p:cNvPicPr>
          <p:nvPr userDrawn="1"/>
        </p:nvPicPr>
        <p:blipFill>
          <a:blip r:embed="rId3"/>
          <a:srcRect/>
          <a:stretch/>
        </p:blipFill>
        <p:spPr>
          <a:xfrm>
            <a:off x="430066" y="740392"/>
            <a:ext cx="3217260" cy="640251"/>
          </a:xfrm>
          <a:prstGeom prst="rect">
            <a:avLst/>
          </a:prstGeom>
        </p:spPr>
      </p:pic>
    </p:spTree>
    <p:extLst>
      <p:ext uri="{BB962C8B-B14F-4D97-AF65-F5344CB8AC3E}">
        <p14:creationId xmlns:p14="http://schemas.microsoft.com/office/powerpoint/2010/main" val="1487640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EB07DC9-B834-777A-4B43-F64AE0ED3734}"/>
              </a:ext>
            </a:extLst>
          </p:cNvPr>
          <p:cNvSpPr/>
          <p:nvPr userDrawn="1"/>
        </p:nvSpPr>
        <p:spPr>
          <a:xfrm>
            <a:off x="5723792" y="1026160"/>
            <a:ext cx="3430368" cy="5842000"/>
          </a:xfrm>
          <a:custGeom>
            <a:avLst/>
            <a:gdLst>
              <a:gd name="connsiteX0" fmla="*/ 3454400 w 3454400"/>
              <a:gd name="connsiteY0" fmla="*/ 0 h 5872480"/>
              <a:gd name="connsiteX1" fmla="*/ 1717040 w 3454400"/>
              <a:gd name="connsiteY1" fmla="*/ 0 h 5872480"/>
              <a:gd name="connsiteX2" fmla="*/ 0 w 3454400"/>
              <a:gd name="connsiteY2" fmla="*/ 5872480 h 5872480"/>
              <a:gd name="connsiteX3" fmla="*/ 3454400 w 3454400"/>
              <a:gd name="connsiteY3" fmla="*/ 5872480 h 5872480"/>
              <a:gd name="connsiteX4" fmla="*/ 3454400 w 3454400"/>
              <a:gd name="connsiteY4" fmla="*/ 0 h 5872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4400" h="5872480">
                <a:moveTo>
                  <a:pt x="3454400" y="0"/>
                </a:moveTo>
                <a:lnTo>
                  <a:pt x="1717040" y="0"/>
                </a:lnTo>
                <a:lnTo>
                  <a:pt x="0" y="5872480"/>
                </a:lnTo>
                <a:lnTo>
                  <a:pt x="3454400" y="5872480"/>
                </a:lnTo>
                <a:lnTo>
                  <a:pt x="3454400" y="0"/>
                </a:lnTo>
                <a:close/>
              </a:path>
            </a:pathLst>
          </a:custGeom>
          <a:solidFill>
            <a:srgbClr val="004A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21F48A4E-A581-3852-9B42-3D5CBC42D9F7}"/>
              </a:ext>
            </a:extLst>
          </p:cNvPr>
          <p:cNvPicPr>
            <a:picLocks noChangeAspect="1"/>
          </p:cNvPicPr>
          <p:nvPr userDrawn="1"/>
        </p:nvPicPr>
        <p:blipFill>
          <a:blip r:embed="rId2"/>
          <a:srcRect/>
          <a:stretch/>
        </p:blipFill>
        <p:spPr>
          <a:xfrm>
            <a:off x="0" y="200660"/>
            <a:ext cx="9144000" cy="825500"/>
          </a:xfrm>
          <a:prstGeom prst="rect">
            <a:avLst/>
          </a:prstGeom>
        </p:spPr>
      </p:pic>
      <p:sp>
        <p:nvSpPr>
          <p:cNvPr id="7" name="Freeform 6">
            <a:extLst>
              <a:ext uri="{FF2B5EF4-FFF2-40B4-BE49-F238E27FC236}">
                <a16:creationId xmlns:a16="http://schemas.microsoft.com/office/drawing/2014/main" id="{D5BF87C5-297D-6F55-397A-60AE22C50602}"/>
              </a:ext>
            </a:extLst>
          </p:cNvPr>
          <p:cNvSpPr/>
          <p:nvPr userDrawn="1"/>
        </p:nvSpPr>
        <p:spPr>
          <a:xfrm>
            <a:off x="7347005"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B10891D2-CF26-1D56-781F-1081AB966F25}"/>
              </a:ext>
            </a:extLst>
          </p:cNvPr>
          <p:cNvSpPr>
            <a:spLocks noGrp="1"/>
          </p:cNvSpPr>
          <p:nvPr>
            <p:ph type="title" hasCustomPrompt="1"/>
          </p:nvPr>
        </p:nvSpPr>
        <p:spPr>
          <a:xfrm>
            <a:off x="358800" y="0"/>
            <a:ext cx="7149439" cy="904239"/>
          </a:xfrm>
        </p:spPr>
        <p:txBody>
          <a:bodyPr lIns="0">
            <a:normAutofit/>
          </a:bodyPr>
          <a:lstStyle>
            <a:lvl1pPr>
              <a:defRPr sz="3000" b="0" i="0">
                <a:solidFill>
                  <a:srgbClr val="004A98"/>
                </a:solidFill>
                <a:latin typeface="DIN Alternate" panose="020B0500000000000000" pitchFamily="34" charset="77"/>
                <a:ea typeface="DIN 2014 Narrow Demi" panose="020B0606020202020204" pitchFamily="34" charset="77"/>
              </a:defRPr>
            </a:lvl1pPr>
          </a:lstStyle>
          <a:p>
            <a:r>
              <a:rPr lang="en-US" dirty="0"/>
              <a:t>CLICK TO ADD TABLE OF CONTENTS</a:t>
            </a:r>
          </a:p>
        </p:txBody>
      </p:sp>
      <p:sp>
        <p:nvSpPr>
          <p:cNvPr id="11" name="Slide Number Placeholder 5">
            <a:extLst>
              <a:ext uri="{FF2B5EF4-FFF2-40B4-BE49-F238E27FC236}">
                <a16:creationId xmlns:a16="http://schemas.microsoft.com/office/drawing/2014/main" id="{AD01150C-3F64-CF33-276A-8F08C82FFA60}"/>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
        <p:nvSpPr>
          <p:cNvPr id="12" name="Text Placeholder 2">
            <a:extLst>
              <a:ext uri="{FF2B5EF4-FFF2-40B4-BE49-F238E27FC236}">
                <a16:creationId xmlns:a16="http://schemas.microsoft.com/office/drawing/2014/main" id="{9D3E4A9A-457C-A178-8A34-AD884A87283E}"/>
              </a:ext>
            </a:extLst>
          </p:cNvPr>
          <p:cNvSpPr>
            <a:spLocks noGrp="1"/>
          </p:cNvSpPr>
          <p:nvPr>
            <p:ph type="body" idx="13" hasCustomPrompt="1"/>
          </p:nvPr>
        </p:nvSpPr>
        <p:spPr>
          <a:xfrm>
            <a:off x="358799" y="1452878"/>
            <a:ext cx="5676239" cy="4470402"/>
          </a:xfrm>
          <a:prstGeom prst="rect">
            <a:avLst/>
          </a:prstGeom>
        </p:spPr>
        <p:txBody>
          <a:bodyPr lIns="0" tIns="0" rIns="0" bIns="0">
            <a:normAutofit/>
          </a:bodyPr>
          <a:lstStyle>
            <a:lvl1pPr marL="285750" indent="-285750">
              <a:lnSpc>
                <a:spcPct val="100000"/>
              </a:lnSpc>
              <a:buFont typeface="Wingdings" pitchFamily="2" charset="2"/>
              <a:buChar char="§"/>
              <a:defRPr sz="1400" b="0" i="0">
                <a:solidFill>
                  <a:schemeClr val="tx1">
                    <a:lumMod val="65000"/>
                    <a:lumOff val="35000"/>
                  </a:schemeClr>
                </a:solidFill>
                <a:latin typeface="DIN 2014 Light" panose="020B0404020202020204" pitchFamily="34" charset="77"/>
                <a:ea typeface="DIN 2014 Light" panose="020B04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text</a:t>
            </a:r>
          </a:p>
        </p:txBody>
      </p:sp>
    </p:spTree>
    <p:extLst>
      <p:ext uri="{BB962C8B-B14F-4D97-AF65-F5344CB8AC3E}">
        <p14:creationId xmlns:p14="http://schemas.microsoft.com/office/powerpoint/2010/main" val="2812618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F4D1666A-B919-6EF0-6E92-CE52853C7F13}"/>
              </a:ext>
            </a:extLst>
          </p:cNvPr>
          <p:cNvSpPr/>
          <p:nvPr userDrawn="1"/>
        </p:nvSpPr>
        <p:spPr>
          <a:xfrm>
            <a:off x="7347005"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B77C1DC8-EA8B-3A5B-011A-3D3BD65EBED0}"/>
              </a:ext>
            </a:extLst>
          </p:cNvPr>
          <p:cNvPicPr>
            <a:picLocks noChangeAspect="1"/>
          </p:cNvPicPr>
          <p:nvPr userDrawn="1"/>
        </p:nvPicPr>
        <p:blipFill>
          <a:blip r:embed="rId2"/>
          <a:srcRect/>
          <a:stretch/>
        </p:blipFill>
        <p:spPr>
          <a:xfrm>
            <a:off x="0" y="200660"/>
            <a:ext cx="9144000" cy="825500"/>
          </a:xfrm>
          <a:prstGeom prst="rect">
            <a:avLst/>
          </a:prstGeom>
        </p:spPr>
      </p:pic>
      <p:sp>
        <p:nvSpPr>
          <p:cNvPr id="3" name="Content Placeholder 2"/>
          <p:cNvSpPr>
            <a:spLocks noGrp="1"/>
          </p:cNvSpPr>
          <p:nvPr>
            <p:ph idx="1" hasCustomPrompt="1"/>
          </p:nvPr>
        </p:nvSpPr>
        <p:spPr>
          <a:xfrm>
            <a:off x="358801" y="1452878"/>
            <a:ext cx="7886700" cy="4351338"/>
          </a:xfrm>
          <a:prstGeom prst="rect">
            <a:avLst/>
          </a:prstGeom>
        </p:spPr>
        <p:txBody>
          <a:bodyPr lIns="0" tIns="0" rIns="0" bIns="0"/>
          <a:lstStyle>
            <a:lvl1pPr marL="0" indent="0">
              <a:buFontTx/>
              <a:buNone/>
              <a:defRPr sz="1600" b="1" i="0">
                <a:solidFill>
                  <a:srgbClr val="004A98"/>
                </a:solidFill>
                <a:latin typeface="DIN Alternate" panose="020B0500000000000000" pitchFamily="34" charset="77"/>
              </a:defRPr>
            </a:lvl1pPr>
            <a:lvl2pPr>
              <a:defRPr sz="1800"/>
            </a:lvl2pPr>
            <a:lvl3pPr>
              <a:defRPr sz="1600"/>
            </a:lvl3pPr>
            <a:lvl4pPr>
              <a:defRPr sz="1200"/>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3" name="Title 1">
            <a:extLst>
              <a:ext uri="{FF2B5EF4-FFF2-40B4-BE49-F238E27FC236}">
                <a16:creationId xmlns:a16="http://schemas.microsoft.com/office/drawing/2014/main" id="{B483537F-575B-858A-D3BC-AA5C187A85FF}"/>
              </a:ext>
            </a:extLst>
          </p:cNvPr>
          <p:cNvSpPr>
            <a:spLocks noGrp="1"/>
          </p:cNvSpPr>
          <p:nvPr>
            <p:ph type="title" hasCustomPrompt="1"/>
          </p:nvPr>
        </p:nvSpPr>
        <p:spPr>
          <a:xfrm>
            <a:off x="358800" y="0"/>
            <a:ext cx="7149439" cy="904239"/>
          </a:xfrm>
        </p:spPr>
        <p:txBody>
          <a:bodyPr lIns="0">
            <a:normAutofit/>
          </a:bodyPr>
          <a:lstStyle>
            <a:lvl1pPr>
              <a:defRPr sz="3000" b="0" i="0">
                <a:solidFill>
                  <a:srgbClr val="004A98"/>
                </a:solidFill>
                <a:latin typeface="DIN Alternate" panose="020B0500000000000000" pitchFamily="34" charset="77"/>
                <a:ea typeface="DIN 2014 Narrow Demi" panose="020B0606020202020204" pitchFamily="34" charset="77"/>
              </a:defRPr>
            </a:lvl1pPr>
          </a:lstStyle>
          <a:p>
            <a:r>
              <a:rPr lang="en-US" dirty="0"/>
              <a:t>CLICK TO ADD TEXT</a:t>
            </a:r>
          </a:p>
        </p:txBody>
      </p:sp>
      <p:sp>
        <p:nvSpPr>
          <p:cNvPr id="14" name="Slide Number Placeholder 5">
            <a:extLst>
              <a:ext uri="{FF2B5EF4-FFF2-40B4-BE49-F238E27FC236}">
                <a16:creationId xmlns:a16="http://schemas.microsoft.com/office/drawing/2014/main" id="{073F9673-53B9-4FED-2A78-5BF9097B0142}"/>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Tree>
    <p:extLst>
      <p:ext uri="{BB962C8B-B14F-4D97-AF65-F5344CB8AC3E}">
        <p14:creationId xmlns:p14="http://schemas.microsoft.com/office/powerpoint/2010/main" val="1260352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9699F29-EEDC-0555-1DDE-35D1CB6DB20E}"/>
              </a:ext>
            </a:extLst>
          </p:cNvPr>
          <p:cNvPicPr>
            <a:picLocks noChangeAspect="1"/>
          </p:cNvPicPr>
          <p:nvPr userDrawn="1"/>
        </p:nvPicPr>
        <p:blipFill>
          <a:blip r:embed="rId2"/>
          <a:srcRect/>
          <a:stretch/>
        </p:blipFill>
        <p:spPr>
          <a:xfrm>
            <a:off x="0" y="200660"/>
            <a:ext cx="9144000" cy="825500"/>
          </a:xfrm>
          <a:prstGeom prst="rect">
            <a:avLst/>
          </a:prstGeom>
        </p:spPr>
      </p:pic>
      <p:sp>
        <p:nvSpPr>
          <p:cNvPr id="8" name="Freeform 7">
            <a:extLst>
              <a:ext uri="{FF2B5EF4-FFF2-40B4-BE49-F238E27FC236}">
                <a16:creationId xmlns:a16="http://schemas.microsoft.com/office/drawing/2014/main" id="{0A7613A9-8898-C53F-22FE-EDE959D16198}"/>
              </a:ext>
            </a:extLst>
          </p:cNvPr>
          <p:cNvSpPr/>
          <p:nvPr userDrawn="1"/>
        </p:nvSpPr>
        <p:spPr>
          <a:xfrm>
            <a:off x="-13970" y="1026160"/>
            <a:ext cx="7447280" cy="5842000"/>
          </a:xfrm>
          <a:custGeom>
            <a:avLst/>
            <a:gdLst>
              <a:gd name="connsiteX0" fmla="*/ 7447280 w 7447280"/>
              <a:gd name="connsiteY0" fmla="*/ 0 h 5842000"/>
              <a:gd name="connsiteX1" fmla="*/ 0 w 7447280"/>
              <a:gd name="connsiteY1" fmla="*/ 0 h 5842000"/>
              <a:gd name="connsiteX2" fmla="*/ 0 w 7447280"/>
              <a:gd name="connsiteY2" fmla="*/ 5842000 h 5842000"/>
              <a:gd name="connsiteX3" fmla="*/ 5740400 w 7447280"/>
              <a:gd name="connsiteY3" fmla="*/ 5842000 h 5842000"/>
              <a:gd name="connsiteX4" fmla="*/ 7447280 w 7447280"/>
              <a:gd name="connsiteY4" fmla="*/ 0 h 584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7280" h="5842000">
                <a:moveTo>
                  <a:pt x="7447280" y="0"/>
                </a:moveTo>
                <a:lnTo>
                  <a:pt x="0" y="0"/>
                </a:lnTo>
                <a:lnTo>
                  <a:pt x="0" y="5842000"/>
                </a:lnTo>
                <a:lnTo>
                  <a:pt x="5740400" y="5842000"/>
                </a:lnTo>
                <a:lnTo>
                  <a:pt x="7447280" y="0"/>
                </a:lnTo>
                <a:close/>
              </a:path>
            </a:pathLst>
          </a:custGeom>
          <a:solidFill>
            <a:srgbClr val="004A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7AB8DED5-1290-1072-70EE-1B27A5BA78C5}"/>
              </a:ext>
            </a:extLst>
          </p:cNvPr>
          <p:cNvSpPr/>
          <p:nvPr userDrawn="1"/>
        </p:nvSpPr>
        <p:spPr>
          <a:xfrm>
            <a:off x="5711727" y="1026160"/>
            <a:ext cx="3454400" cy="5842000"/>
          </a:xfrm>
          <a:custGeom>
            <a:avLst/>
            <a:gdLst>
              <a:gd name="connsiteX0" fmla="*/ 3454400 w 3454400"/>
              <a:gd name="connsiteY0" fmla="*/ 0 h 5872480"/>
              <a:gd name="connsiteX1" fmla="*/ 1717040 w 3454400"/>
              <a:gd name="connsiteY1" fmla="*/ 0 h 5872480"/>
              <a:gd name="connsiteX2" fmla="*/ 0 w 3454400"/>
              <a:gd name="connsiteY2" fmla="*/ 5872480 h 5872480"/>
              <a:gd name="connsiteX3" fmla="*/ 3454400 w 3454400"/>
              <a:gd name="connsiteY3" fmla="*/ 5872480 h 5872480"/>
              <a:gd name="connsiteX4" fmla="*/ 3454400 w 3454400"/>
              <a:gd name="connsiteY4" fmla="*/ 0 h 5872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4400" h="5872480">
                <a:moveTo>
                  <a:pt x="3454400" y="0"/>
                </a:moveTo>
                <a:lnTo>
                  <a:pt x="1717040" y="0"/>
                </a:lnTo>
                <a:lnTo>
                  <a:pt x="0" y="5872480"/>
                </a:lnTo>
                <a:lnTo>
                  <a:pt x="3454400" y="5872480"/>
                </a:lnTo>
                <a:lnTo>
                  <a:pt x="3454400" y="0"/>
                </a:lnTo>
                <a:close/>
              </a:path>
            </a:pathLst>
          </a:custGeom>
          <a:blipFill dpi="0" rotWithShape="1">
            <a:blip r:embed="rId3">
              <a:extLst>
                <a:ext uri="{28A0092B-C50C-407E-A947-70E740481C1C}">
                  <a14:useLocalDpi xmlns:a14="http://schemas.microsoft.com/office/drawing/2010/main" val="0"/>
                </a:ext>
              </a:extLst>
            </a:blip>
            <a:srcRect/>
            <a:stretch>
              <a:fillRect l="-85882" t="-8370" r="-51765" b="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DCEF0698-6327-57CC-A295-B4956FE1286B}"/>
              </a:ext>
            </a:extLst>
          </p:cNvPr>
          <p:cNvSpPr/>
          <p:nvPr userDrawn="1"/>
        </p:nvSpPr>
        <p:spPr>
          <a:xfrm>
            <a:off x="7347005"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hasCustomPrompt="1"/>
          </p:nvPr>
        </p:nvSpPr>
        <p:spPr>
          <a:xfrm>
            <a:off x="460534" y="1776093"/>
            <a:ext cx="6498272" cy="4098291"/>
          </a:xfrm>
          <a:prstGeom prst="rect">
            <a:avLst/>
          </a:prstGeom>
        </p:spPr>
        <p:txBody>
          <a:bodyPr lIns="0" tIns="0" rIns="0" bIns="0">
            <a:normAutofit/>
          </a:bodyPr>
          <a:lstStyle>
            <a:lvl1pPr marL="0" indent="0">
              <a:lnSpc>
                <a:spcPct val="100000"/>
              </a:lnSpc>
              <a:buNone/>
              <a:defRPr sz="1400" b="0" i="0">
                <a:solidFill>
                  <a:schemeClr val="bg1"/>
                </a:solidFill>
                <a:latin typeface="DIN 2014 Light" panose="020B0404020202020204" pitchFamily="34" charset="77"/>
                <a:ea typeface="DIN 2014 Light" panose="020B04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text</a:t>
            </a:r>
          </a:p>
        </p:txBody>
      </p:sp>
      <p:sp>
        <p:nvSpPr>
          <p:cNvPr id="14" name="Title 1">
            <a:extLst>
              <a:ext uri="{FF2B5EF4-FFF2-40B4-BE49-F238E27FC236}">
                <a16:creationId xmlns:a16="http://schemas.microsoft.com/office/drawing/2014/main" id="{325E45F9-E2BB-5370-9388-43487B9FDDDD}"/>
              </a:ext>
            </a:extLst>
          </p:cNvPr>
          <p:cNvSpPr>
            <a:spLocks noGrp="1"/>
          </p:cNvSpPr>
          <p:nvPr>
            <p:ph type="title" hasCustomPrompt="1"/>
          </p:nvPr>
        </p:nvSpPr>
        <p:spPr>
          <a:xfrm>
            <a:off x="358800" y="0"/>
            <a:ext cx="7149439" cy="904239"/>
          </a:xfrm>
        </p:spPr>
        <p:txBody>
          <a:bodyPr lIns="0">
            <a:normAutofit/>
          </a:bodyPr>
          <a:lstStyle>
            <a:lvl1pPr>
              <a:defRPr sz="3000" b="0" i="0">
                <a:solidFill>
                  <a:srgbClr val="004A98"/>
                </a:solidFill>
                <a:latin typeface="DIN Alternate" panose="020B0500000000000000" pitchFamily="34" charset="77"/>
                <a:ea typeface="DIN 2014 Narrow Demi" panose="020B0606020202020204" pitchFamily="34" charset="77"/>
              </a:defRPr>
            </a:lvl1pPr>
          </a:lstStyle>
          <a:p>
            <a:r>
              <a:rPr lang="en-US" dirty="0"/>
              <a:t>CLICK TO ADD TEXT</a:t>
            </a:r>
          </a:p>
        </p:txBody>
      </p:sp>
      <p:sp>
        <p:nvSpPr>
          <p:cNvPr id="15" name="Slide Number Placeholder 5">
            <a:extLst>
              <a:ext uri="{FF2B5EF4-FFF2-40B4-BE49-F238E27FC236}">
                <a16:creationId xmlns:a16="http://schemas.microsoft.com/office/drawing/2014/main" id="{535D9576-57B6-0801-C012-F5EAB9A5FBAC}"/>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Tree>
    <p:extLst>
      <p:ext uri="{BB962C8B-B14F-4D97-AF65-F5344CB8AC3E}">
        <p14:creationId xmlns:p14="http://schemas.microsoft.com/office/powerpoint/2010/main" val="13460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F3097AE-140E-39D2-9F96-13C93FD88FA8}"/>
              </a:ext>
            </a:extLst>
          </p:cNvPr>
          <p:cNvPicPr>
            <a:picLocks noChangeAspect="1"/>
          </p:cNvPicPr>
          <p:nvPr userDrawn="1"/>
        </p:nvPicPr>
        <p:blipFill>
          <a:blip r:embed="rId2"/>
          <a:srcRect/>
          <a:stretch/>
        </p:blipFill>
        <p:spPr>
          <a:xfrm>
            <a:off x="0" y="200660"/>
            <a:ext cx="9144000" cy="825500"/>
          </a:xfrm>
          <a:prstGeom prst="rect">
            <a:avLst/>
          </a:prstGeom>
        </p:spPr>
      </p:pic>
      <p:sp>
        <p:nvSpPr>
          <p:cNvPr id="9" name="Freeform 8">
            <a:extLst>
              <a:ext uri="{FF2B5EF4-FFF2-40B4-BE49-F238E27FC236}">
                <a16:creationId xmlns:a16="http://schemas.microsoft.com/office/drawing/2014/main" id="{A4145DBD-3CC0-6B10-0E76-741D55EFDD70}"/>
              </a:ext>
            </a:extLst>
          </p:cNvPr>
          <p:cNvSpPr/>
          <p:nvPr userDrawn="1"/>
        </p:nvSpPr>
        <p:spPr>
          <a:xfrm>
            <a:off x="7347005"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900035D-796B-71D9-1747-E14EF7461CBD}"/>
              </a:ext>
            </a:extLst>
          </p:cNvPr>
          <p:cNvSpPr/>
          <p:nvPr userDrawn="1"/>
        </p:nvSpPr>
        <p:spPr>
          <a:xfrm>
            <a:off x="-8792" y="1019908"/>
            <a:ext cx="5723792" cy="2910254"/>
          </a:xfrm>
          <a:custGeom>
            <a:avLst/>
            <a:gdLst>
              <a:gd name="connsiteX0" fmla="*/ 5723792 w 5723792"/>
              <a:gd name="connsiteY0" fmla="*/ 0 h 2910254"/>
              <a:gd name="connsiteX1" fmla="*/ 4879730 w 5723792"/>
              <a:gd name="connsiteY1" fmla="*/ 2910254 h 2910254"/>
              <a:gd name="connsiteX2" fmla="*/ 0 w 5723792"/>
              <a:gd name="connsiteY2" fmla="*/ 2910254 h 2910254"/>
              <a:gd name="connsiteX3" fmla="*/ 0 w 5723792"/>
              <a:gd name="connsiteY3" fmla="*/ 8792 h 2910254"/>
              <a:gd name="connsiteX4" fmla="*/ 5723792 w 5723792"/>
              <a:gd name="connsiteY4" fmla="*/ 0 h 2910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3792" h="2910254">
                <a:moveTo>
                  <a:pt x="5723792" y="0"/>
                </a:moveTo>
                <a:lnTo>
                  <a:pt x="4879730" y="2910254"/>
                </a:lnTo>
                <a:lnTo>
                  <a:pt x="0" y="2910254"/>
                </a:lnTo>
                <a:lnTo>
                  <a:pt x="0" y="8792"/>
                </a:lnTo>
                <a:lnTo>
                  <a:pt x="5723792" y="0"/>
                </a:lnTo>
                <a:close/>
              </a:path>
            </a:pathLst>
          </a:custGeom>
          <a:solidFill>
            <a:srgbClr val="004A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a:extLst>
              <a:ext uri="{FF2B5EF4-FFF2-40B4-BE49-F238E27FC236}">
                <a16:creationId xmlns:a16="http://schemas.microsoft.com/office/drawing/2014/main" id="{C7FCB531-625C-6133-4172-6C812D1B5488}"/>
              </a:ext>
            </a:extLst>
          </p:cNvPr>
          <p:cNvSpPr/>
          <p:nvPr userDrawn="1"/>
        </p:nvSpPr>
        <p:spPr>
          <a:xfrm>
            <a:off x="-8792" y="3930162"/>
            <a:ext cx="4879730" cy="2936630"/>
          </a:xfrm>
          <a:custGeom>
            <a:avLst/>
            <a:gdLst>
              <a:gd name="connsiteX0" fmla="*/ 4879730 w 4879730"/>
              <a:gd name="connsiteY0" fmla="*/ 0 h 2936630"/>
              <a:gd name="connsiteX1" fmla="*/ 4018084 w 4879730"/>
              <a:gd name="connsiteY1" fmla="*/ 2936630 h 2936630"/>
              <a:gd name="connsiteX2" fmla="*/ 0 w 4879730"/>
              <a:gd name="connsiteY2" fmla="*/ 2936630 h 2936630"/>
              <a:gd name="connsiteX3" fmla="*/ 0 w 4879730"/>
              <a:gd name="connsiteY3" fmla="*/ 0 h 2936630"/>
              <a:gd name="connsiteX4" fmla="*/ 4879730 w 4879730"/>
              <a:gd name="connsiteY4" fmla="*/ 0 h 293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9730" h="2936630">
                <a:moveTo>
                  <a:pt x="4879730" y="0"/>
                </a:moveTo>
                <a:lnTo>
                  <a:pt x="4018084" y="2936630"/>
                </a:lnTo>
                <a:lnTo>
                  <a:pt x="0" y="2936630"/>
                </a:lnTo>
                <a:lnTo>
                  <a:pt x="0" y="0"/>
                </a:lnTo>
                <a:lnTo>
                  <a:pt x="4879730" y="0"/>
                </a:lnTo>
                <a:close/>
              </a:path>
            </a:pathLst>
          </a:custGeom>
          <a:blipFill dpi="0" rotWithShape="1">
            <a:blip r:embed="rId3">
              <a:extLst>
                <a:ext uri="{28A0092B-C50C-407E-A947-70E740481C1C}">
                  <a14:useLocalDpi xmlns:a14="http://schemas.microsoft.com/office/drawing/2010/main" val="0"/>
                </a:ext>
              </a:extLst>
            </a:blip>
            <a:srcRect/>
            <a:stretch>
              <a:fillRect l="-8217" t="-10180" r="-19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
            <a:extLst>
              <a:ext uri="{FF2B5EF4-FFF2-40B4-BE49-F238E27FC236}">
                <a16:creationId xmlns:a16="http://schemas.microsoft.com/office/drawing/2014/main" id="{C8FAA319-86B1-6AFF-58D1-E5249CC81BC1}"/>
              </a:ext>
            </a:extLst>
          </p:cNvPr>
          <p:cNvSpPr>
            <a:spLocks noGrp="1"/>
          </p:cNvSpPr>
          <p:nvPr>
            <p:ph type="body" idx="1" hasCustomPrompt="1"/>
          </p:nvPr>
        </p:nvSpPr>
        <p:spPr>
          <a:xfrm>
            <a:off x="358800" y="1379854"/>
            <a:ext cx="4512138" cy="2428387"/>
          </a:xfrm>
          <a:prstGeom prst="rect">
            <a:avLst/>
          </a:prstGeom>
        </p:spPr>
        <p:txBody>
          <a:bodyPr lIns="0" tIns="0" rIns="0" bIns="0">
            <a:normAutofit/>
          </a:bodyPr>
          <a:lstStyle>
            <a:lvl1pPr marL="0" indent="0">
              <a:lnSpc>
                <a:spcPct val="100000"/>
              </a:lnSpc>
              <a:buNone/>
              <a:defRPr sz="1400" b="0" i="0">
                <a:solidFill>
                  <a:schemeClr val="bg1"/>
                </a:solidFill>
                <a:latin typeface="DIN 2014 Light" panose="020B0404020202020204" pitchFamily="34" charset="77"/>
                <a:ea typeface="DIN 2014 Light" panose="020B04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text</a:t>
            </a:r>
          </a:p>
        </p:txBody>
      </p:sp>
      <p:sp>
        <p:nvSpPr>
          <p:cNvPr id="17" name="Text Placeholder 2">
            <a:extLst>
              <a:ext uri="{FF2B5EF4-FFF2-40B4-BE49-F238E27FC236}">
                <a16:creationId xmlns:a16="http://schemas.microsoft.com/office/drawing/2014/main" id="{B3CDED0F-2775-624A-5DF2-9319CE4E9DF6}"/>
              </a:ext>
            </a:extLst>
          </p:cNvPr>
          <p:cNvSpPr>
            <a:spLocks noGrp="1"/>
          </p:cNvSpPr>
          <p:nvPr>
            <p:ph type="body" idx="13" hasCustomPrompt="1"/>
          </p:nvPr>
        </p:nvSpPr>
        <p:spPr>
          <a:xfrm>
            <a:off x="5714999" y="1379854"/>
            <a:ext cx="3012441" cy="2428387"/>
          </a:xfrm>
          <a:prstGeom prst="rect">
            <a:avLst/>
          </a:prstGeom>
        </p:spPr>
        <p:txBody>
          <a:bodyPr lIns="0" tIns="0" rIns="0" bIns="0">
            <a:normAutofit/>
          </a:bodyPr>
          <a:lstStyle>
            <a:lvl1pPr marL="0" indent="0">
              <a:lnSpc>
                <a:spcPct val="100000"/>
              </a:lnSpc>
              <a:buNone/>
              <a:defRPr sz="1400" b="0" i="0">
                <a:solidFill>
                  <a:schemeClr val="tx1">
                    <a:lumMod val="65000"/>
                    <a:lumOff val="35000"/>
                  </a:schemeClr>
                </a:solidFill>
                <a:latin typeface="DIN 2014 Light" panose="020B0404020202020204" pitchFamily="34" charset="77"/>
                <a:ea typeface="DIN 2014 Light" panose="020B04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text</a:t>
            </a:r>
          </a:p>
        </p:txBody>
      </p:sp>
      <p:sp>
        <p:nvSpPr>
          <p:cNvPr id="21" name="Title 1">
            <a:extLst>
              <a:ext uri="{FF2B5EF4-FFF2-40B4-BE49-F238E27FC236}">
                <a16:creationId xmlns:a16="http://schemas.microsoft.com/office/drawing/2014/main" id="{A5AAD23B-78C2-28F5-860B-851BE1B0CC5D}"/>
              </a:ext>
            </a:extLst>
          </p:cNvPr>
          <p:cNvSpPr>
            <a:spLocks noGrp="1"/>
          </p:cNvSpPr>
          <p:nvPr>
            <p:ph type="title" hasCustomPrompt="1"/>
          </p:nvPr>
        </p:nvSpPr>
        <p:spPr>
          <a:xfrm>
            <a:off x="358800" y="0"/>
            <a:ext cx="7149439" cy="904239"/>
          </a:xfrm>
        </p:spPr>
        <p:txBody>
          <a:bodyPr lIns="0">
            <a:normAutofit/>
          </a:bodyPr>
          <a:lstStyle>
            <a:lvl1pPr>
              <a:defRPr sz="3000" b="0" i="0">
                <a:solidFill>
                  <a:srgbClr val="004A98"/>
                </a:solidFill>
                <a:latin typeface="DIN Alternate" panose="020B0500000000000000" pitchFamily="34" charset="77"/>
                <a:ea typeface="DIN 2014 Narrow Demi" panose="020B0606020202020204" pitchFamily="34" charset="77"/>
              </a:defRPr>
            </a:lvl1pPr>
          </a:lstStyle>
          <a:p>
            <a:r>
              <a:rPr lang="en-US" dirty="0"/>
              <a:t>CLICK TO ADD TEXT</a:t>
            </a:r>
          </a:p>
        </p:txBody>
      </p:sp>
      <p:sp>
        <p:nvSpPr>
          <p:cNvPr id="22" name="Slide Number Placeholder 5">
            <a:extLst>
              <a:ext uri="{FF2B5EF4-FFF2-40B4-BE49-F238E27FC236}">
                <a16:creationId xmlns:a16="http://schemas.microsoft.com/office/drawing/2014/main" id="{81A65450-791E-D5C6-60D5-0DF8D11C28DA}"/>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Tree>
    <p:extLst>
      <p:ext uri="{BB962C8B-B14F-4D97-AF65-F5344CB8AC3E}">
        <p14:creationId xmlns:p14="http://schemas.microsoft.com/office/powerpoint/2010/main" val="2797968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0947F051-F408-812E-4A63-C4B64105B83E}"/>
              </a:ext>
            </a:extLst>
          </p:cNvPr>
          <p:cNvSpPr/>
          <p:nvPr userDrawn="1"/>
        </p:nvSpPr>
        <p:spPr>
          <a:xfrm>
            <a:off x="5723792" y="1026160"/>
            <a:ext cx="3430368" cy="5842000"/>
          </a:xfrm>
          <a:custGeom>
            <a:avLst/>
            <a:gdLst>
              <a:gd name="connsiteX0" fmla="*/ 3454400 w 3454400"/>
              <a:gd name="connsiteY0" fmla="*/ 0 h 5872480"/>
              <a:gd name="connsiteX1" fmla="*/ 1717040 w 3454400"/>
              <a:gd name="connsiteY1" fmla="*/ 0 h 5872480"/>
              <a:gd name="connsiteX2" fmla="*/ 0 w 3454400"/>
              <a:gd name="connsiteY2" fmla="*/ 5872480 h 5872480"/>
              <a:gd name="connsiteX3" fmla="*/ 3454400 w 3454400"/>
              <a:gd name="connsiteY3" fmla="*/ 5872480 h 5872480"/>
              <a:gd name="connsiteX4" fmla="*/ 3454400 w 3454400"/>
              <a:gd name="connsiteY4" fmla="*/ 0 h 5872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4400" h="5872480">
                <a:moveTo>
                  <a:pt x="3454400" y="0"/>
                </a:moveTo>
                <a:lnTo>
                  <a:pt x="1717040" y="0"/>
                </a:lnTo>
                <a:lnTo>
                  <a:pt x="0" y="5872480"/>
                </a:lnTo>
                <a:lnTo>
                  <a:pt x="3454400" y="5872480"/>
                </a:lnTo>
                <a:lnTo>
                  <a:pt x="3454400" y="0"/>
                </a:lnTo>
                <a:close/>
              </a:path>
            </a:pathLst>
          </a:cu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37600119-E464-7F1C-18A9-DF2007D19890}"/>
              </a:ext>
            </a:extLst>
          </p:cNvPr>
          <p:cNvPicPr>
            <a:picLocks noChangeAspect="1"/>
          </p:cNvPicPr>
          <p:nvPr userDrawn="1"/>
        </p:nvPicPr>
        <p:blipFill>
          <a:blip r:embed="rId2"/>
          <a:srcRect/>
          <a:stretch/>
        </p:blipFill>
        <p:spPr>
          <a:xfrm>
            <a:off x="0" y="200660"/>
            <a:ext cx="9144000" cy="825500"/>
          </a:xfrm>
          <a:prstGeom prst="rect">
            <a:avLst/>
          </a:prstGeom>
        </p:spPr>
      </p:pic>
      <p:sp>
        <p:nvSpPr>
          <p:cNvPr id="12" name="Freeform 11">
            <a:extLst>
              <a:ext uri="{FF2B5EF4-FFF2-40B4-BE49-F238E27FC236}">
                <a16:creationId xmlns:a16="http://schemas.microsoft.com/office/drawing/2014/main" id="{C7A48F19-343B-A0AF-10D4-697BA25F517E}"/>
              </a:ext>
            </a:extLst>
          </p:cNvPr>
          <p:cNvSpPr/>
          <p:nvPr userDrawn="1"/>
        </p:nvSpPr>
        <p:spPr>
          <a:xfrm>
            <a:off x="7347005"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2">
            <a:extLst>
              <a:ext uri="{FF2B5EF4-FFF2-40B4-BE49-F238E27FC236}">
                <a16:creationId xmlns:a16="http://schemas.microsoft.com/office/drawing/2014/main" id="{13BB3CFC-12C0-6AAA-37D3-152BB4209068}"/>
              </a:ext>
            </a:extLst>
          </p:cNvPr>
          <p:cNvSpPr>
            <a:spLocks noGrp="1"/>
          </p:cNvSpPr>
          <p:nvPr>
            <p:ph type="body" idx="13" hasCustomPrompt="1"/>
          </p:nvPr>
        </p:nvSpPr>
        <p:spPr>
          <a:xfrm>
            <a:off x="7498080" y="1379854"/>
            <a:ext cx="1463040" cy="2428387"/>
          </a:xfrm>
          <a:prstGeom prst="rect">
            <a:avLst/>
          </a:prstGeom>
        </p:spPr>
        <p:txBody>
          <a:bodyPr lIns="0" tIns="0" rIns="0" bIns="0">
            <a:normAutofit/>
          </a:bodyPr>
          <a:lstStyle>
            <a:lvl1pPr marL="0" indent="0">
              <a:lnSpc>
                <a:spcPct val="100000"/>
              </a:lnSpc>
              <a:buNone/>
              <a:defRPr sz="1400" b="0" i="0">
                <a:solidFill>
                  <a:schemeClr val="tx1">
                    <a:lumMod val="65000"/>
                    <a:lumOff val="35000"/>
                  </a:schemeClr>
                </a:solidFill>
                <a:latin typeface="DIN 2014 Light" panose="020B0404020202020204" pitchFamily="34" charset="77"/>
                <a:ea typeface="DIN 2014 Light" panose="020B04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text</a:t>
            </a:r>
          </a:p>
        </p:txBody>
      </p:sp>
      <p:sp>
        <p:nvSpPr>
          <p:cNvPr id="16" name="Title 1">
            <a:extLst>
              <a:ext uri="{FF2B5EF4-FFF2-40B4-BE49-F238E27FC236}">
                <a16:creationId xmlns:a16="http://schemas.microsoft.com/office/drawing/2014/main" id="{DF824208-AD96-3B08-88AD-BC7D901F2108}"/>
              </a:ext>
            </a:extLst>
          </p:cNvPr>
          <p:cNvSpPr>
            <a:spLocks noGrp="1"/>
          </p:cNvSpPr>
          <p:nvPr>
            <p:ph type="title" hasCustomPrompt="1"/>
          </p:nvPr>
        </p:nvSpPr>
        <p:spPr>
          <a:xfrm>
            <a:off x="358800" y="0"/>
            <a:ext cx="7149439" cy="904239"/>
          </a:xfrm>
        </p:spPr>
        <p:txBody>
          <a:bodyPr lIns="0">
            <a:normAutofit/>
          </a:bodyPr>
          <a:lstStyle>
            <a:lvl1pPr>
              <a:defRPr sz="3000" b="0" i="0">
                <a:solidFill>
                  <a:srgbClr val="004A98"/>
                </a:solidFill>
                <a:latin typeface="DIN Alternate" panose="020B0500000000000000" pitchFamily="34" charset="77"/>
                <a:ea typeface="DIN 2014 Narrow Demi" panose="020B0606020202020204" pitchFamily="34" charset="77"/>
              </a:defRPr>
            </a:lvl1pPr>
          </a:lstStyle>
          <a:p>
            <a:r>
              <a:rPr lang="en-US" dirty="0"/>
              <a:t>CLICK TO ADD TEXT</a:t>
            </a:r>
          </a:p>
        </p:txBody>
      </p:sp>
      <p:sp>
        <p:nvSpPr>
          <p:cNvPr id="17" name="Content Placeholder 2">
            <a:extLst>
              <a:ext uri="{FF2B5EF4-FFF2-40B4-BE49-F238E27FC236}">
                <a16:creationId xmlns:a16="http://schemas.microsoft.com/office/drawing/2014/main" id="{ED245DE1-79EF-AFFC-332F-A3814711FB80}"/>
              </a:ext>
            </a:extLst>
          </p:cNvPr>
          <p:cNvSpPr>
            <a:spLocks noGrp="1"/>
          </p:cNvSpPr>
          <p:nvPr>
            <p:ph idx="1" hasCustomPrompt="1"/>
          </p:nvPr>
        </p:nvSpPr>
        <p:spPr>
          <a:xfrm>
            <a:off x="358801" y="1452878"/>
            <a:ext cx="5676239" cy="4897122"/>
          </a:xfrm>
          <a:prstGeom prst="rect">
            <a:avLst/>
          </a:prstGeom>
        </p:spPr>
        <p:txBody>
          <a:bodyPr lIns="0" tIns="0" rIns="0" bIns="0"/>
          <a:lstStyle>
            <a:lvl1pPr marL="0" indent="0">
              <a:buFontTx/>
              <a:buNone/>
              <a:defRPr sz="1600" b="1" i="0">
                <a:solidFill>
                  <a:srgbClr val="004A98"/>
                </a:solidFill>
                <a:latin typeface="DIN Alternate" panose="020B0500000000000000" pitchFamily="34" charset="77"/>
              </a:defRPr>
            </a:lvl1pPr>
            <a:lvl2pPr>
              <a:defRPr sz="1800"/>
            </a:lvl2pPr>
            <a:lvl3pPr>
              <a:defRPr sz="1600"/>
            </a:lvl3pPr>
            <a:lvl4pPr>
              <a:defRPr sz="1200"/>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8" name="Slide Number Placeholder 5">
            <a:extLst>
              <a:ext uri="{FF2B5EF4-FFF2-40B4-BE49-F238E27FC236}">
                <a16:creationId xmlns:a16="http://schemas.microsoft.com/office/drawing/2014/main" id="{ED2AC642-7151-2077-FC8F-DA5D54620B6A}"/>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Tree>
    <p:extLst>
      <p:ext uri="{BB962C8B-B14F-4D97-AF65-F5344CB8AC3E}">
        <p14:creationId xmlns:p14="http://schemas.microsoft.com/office/powerpoint/2010/main" val="3820516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C0F9EDDE-D9EB-E507-0E8C-68955B71E6CA}"/>
              </a:ext>
            </a:extLst>
          </p:cNvPr>
          <p:cNvSpPr/>
          <p:nvPr userDrawn="1"/>
        </p:nvSpPr>
        <p:spPr>
          <a:xfrm>
            <a:off x="-14111" y="1016000"/>
            <a:ext cx="6321778" cy="5847644"/>
          </a:xfrm>
          <a:custGeom>
            <a:avLst/>
            <a:gdLst>
              <a:gd name="connsiteX0" fmla="*/ 6321778 w 6321778"/>
              <a:gd name="connsiteY0" fmla="*/ 0 h 5847644"/>
              <a:gd name="connsiteX1" fmla="*/ 0 w 6321778"/>
              <a:gd name="connsiteY1" fmla="*/ 0 h 5847644"/>
              <a:gd name="connsiteX2" fmla="*/ 0 w 6321778"/>
              <a:gd name="connsiteY2" fmla="*/ 5847644 h 5847644"/>
              <a:gd name="connsiteX3" fmla="*/ 4639734 w 6321778"/>
              <a:gd name="connsiteY3" fmla="*/ 5847644 h 5847644"/>
              <a:gd name="connsiteX4" fmla="*/ 6321778 w 6321778"/>
              <a:gd name="connsiteY4" fmla="*/ 0 h 5847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1778" h="5847644">
                <a:moveTo>
                  <a:pt x="6321778" y="0"/>
                </a:moveTo>
                <a:lnTo>
                  <a:pt x="0" y="0"/>
                </a:lnTo>
                <a:lnTo>
                  <a:pt x="0" y="5847644"/>
                </a:lnTo>
                <a:lnTo>
                  <a:pt x="4639734" y="5847644"/>
                </a:lnTo>
                <a:lnTo>
                  <a:pt x="6321778" y="0"/>
                </a:lnTo>
                <a:close/>
              </a:path>
            </a:pathLst>
          </a:custGeom>
          <a:blipFill dpi="0" rotWithShape="1">
            <a:blip r:embed="rId2">
              <a:extLst>
                <a:ext uri="{28A0092B-C50C-407E-A947-70E740481C1C}">
                  <a14:useLocalDpi xmlns:a14="http://schemas.microsoft.com/office/drawing/2010/main" val="0"/>
                </a:ext>
              </a:extLst>
            </a:blip>
            <a:srcRect/>
            <a:stretch>
              <a:fillRect l="-13411" t="-15620" r="-3174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5">
            <a:extLst>
              <a:ext uri="{FF2B5EF4-FFF2-40B4-BE49-F238E27FC236}">
                <a16:creationId xmlns:a16="http://schemas.microsoft.com/office/drawing/2014/main" id="{FFDE7727-B12D-9236-35A7-D928FF95B5B4}"/>
              </a:ext>
            </a:extLst>
          </p:cNvPr>
          <p:cNvSpPr/>
          <p:nvPr userDrawn="1"/>
        </p:nvSpPr>
        <p:spPr>
          <a:xfrm>
            <a:off x="2827867" y="1007533"/>
            <a:ext cx="3488267" cy="5858934"/>
          </a:xfrm>
          <a:custGeom>
            <a:avLst/>
            <a:gdLst>
              <a:gd name="connsiteX0" fmla="*/ 3488267 w 3488267"/>
              <a:gd name="connsiteY0" fmla="*/ 0 h 5858934"/>
              <a:gd name="connsiteX1" fmla="*/ 1778000 w 3488267"/>
              <a:gd name="connsiteY1" fmla="*/ 5858934 h 5858934"/>
              <a:gd name="connsiteX2" fmla="*/ 0 w 3488267"/>
              <a:gd name="connsiteY2" fmla="*/ 5858934 h 5858934"/>
              <a:gd name="connsiteX3" fmla="*/ 1718733 w 3488267"/>
              <a:gd name="connsiteY3" fmla="*/ 8467 h 5858934"/>
              <a:gd name="connsiteX4" fmla="*/ 3488267 w 3488267"/>
              <a:gd name="connsiteY4" fmla="*/ 0 h 5858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8267" h="5858934">
                <a:moveTo>
                  <a:pt x="3488267" y="0"/>
                </a:moveTo>
                <a:lnTo>
                  <a:pt x="1778000" y="5858934"/>
                </a:lnTo>
                <a:lnTo>
                  <a:pt x="0" y="5858934"/>
                </a:lnTo>
                <a:lnTo>
                  <a:pt x="1718733" y="8467"/>
                </a:lnTo>
                <a:lnTo>
                  <a:pt x="3488267" y="0"/>
                </a:lnTo>
                <a:close/>
              </a:path>
            </a:pathLst>
          </a:custGeom>
          <a:solidFill>
            <a:srgbClr val="FFC51E">
              <a:alpha val="3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a:extLst>
              <a:ext uri="{FF2B5EF4-FFF2-40B4-BE49-F238E27FC236}">
                <a16:creationId xmlns:a16="http://schemas.microsoft.com/office/drawing/2014/main" id="{99BF7A8C-1EB9-1D48-9131-336A2B933DEA}"/>
              </a:ext>
            </a:extLst>
          </p:cNvPr>
          <p:cNvSpPr/>
          <p:nvPr userDrawn="1"/>
        </p:nvSpPr>
        <p:spPr>
          <a:xfrm>
            <a:off x="4614334" y="1028281"/>
            <a:ext cx="4538133" cy="5838186"/>
          </a:xfrm>
          <a:custGeom>
            <a:avLst/>
            <a:gdLst>
              <a:gd name="connsiteX0" fmla="*/ 1693333 w 4538133"/>
              <a:gd name="connsiteY0" fmla="*/ 0 h 5850467"/>
              <a:gd name="connsiteX1" fmla="*/ 4538133 w 4538133"/>
              <a:gd name="connsiteY1" fmla="*/ 0 h 5850467"/>
              <a:gd name="connsiteX2" fmla="*/ 4538133 w 4538133"/>
              <a:gd name="connsiteY2" fmla="*/ 5850467 h 5850467"/>
              <a:gd name="connsiteX3" fmla="*/ 0 w 4538133"/>
              <a:gd name="connsiteY3" fmla="*/ 5850467 h 5850467"/>
              <a:gd name="connsiteX4" fmla="*/ 1693333 w 4538133"/>
              <a:gd name="connsiteY4" fmla="*/ 0 h 5850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8133" h="5850467">
                <a:moveTo>
                  <a:pt x="1693333" y="0"/>
                </a:moveTo>
                <a:lnTo>
                  <a:pt x="4538133" y="0"/>
                </a:lnTo>
                <a:lnTo>
                  <a:pt x="4538133" y="5850467"/>
                </a:lnTo>
                <a:lnTo>
                  <a:pt x="0" y="5850467"/>
                </a:lnTo>
                <a:lnTo>
                  <a:pt x="1693333" y="0"/>
                </a:lnTo>
                <a:close/>
              </a:path>
            </a:pathLst>
          </a:custGeom>
          <a:solidFill>
            <a:srgbClr val="004A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B7EEF615-6508-F1CB-92A9-5A358C704AEC}"/>
              </a:ext>
            </a:extLst>
          </p:cNvPr>
          <p:cNvPicPr>
            <a:picLocks noChangeAspect="1"/>
          </p:cNvPicPr>
          <p:nvPr userDrawn="1"/>
        </p:nvPicPr>
        <p:blipFill>
          <a:blip r:embed="rId3"/>
          <a:srcRect/>
          <a:stretch/>
        </p:blipFill>
        <p:spPr>
          <a:xfrm>
            <a:off x="0" y="200660"/>
            <a:ext cx="9144000" cy="825500"/>
          </a:xfrm>
          <a:prstGeom prst="rect">
            <a:avLst/>
          </a:prstGeom>
        </p:spPr>
      </p:pic>
      <p:sp>
        <p:nvSpPr>
          <p:cNvPr id="9" name="Freeform 8">
            <a:extLst>
              <a:ext uri="{FF2B5EF4-FFF2-40B4-BE49-F238E27FC236}">
                <a16:creationId xmlns:a16="http://schemas.microsoft.com/office/drawing/2014/main" id="{16E2083D-BD28-C31F-70C0-76231978757F}"/>
              </a:ext>
            </a:extLst>
          </p:cNvPr>
          <p:cNvSpPr/>
          <p:nvPr userDrawn="1"/>
        </p:nvSpPr>
        <p:spPr>
          <a:xfrm>
            <a:off x="7347005"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1D633F47-FC96-89C2-71E8-175886D2DBA9}"/>
              </a:ext>
            </a:extLst>
          </p:cNvPr>
          <p:cNvSpPr>
            <a:spLocks noGrp="1"/>
          </p:cNvSpPr>
          <p:nvPr>
            <p:ph type="title" hasCustomPrompt="1"/>
          </p:nvPr>
        </p:nvSpPr>
        <p:spPr>
          <a:xfrm>
            <a:off x="358800" y="0"/>
            <a:ext cx="7149439" cy="904239"/>
          </a:xfrm>
        </p:spPr>
        <p:txBody>
          <a:bodyPr lIns="0">
            <a:normAutofit/>
          </a:bodyPr>
          <a:lstStyle>
            <a:lvl1pPr>
              <a:defRPr sz="3000" b="0" i="0">
                <a:solidFill>
                  <a:srgbClr val="004A98"/>
                </a:solidFill>
                <a:latin typeface="DIN Alternate" panose="020B0500000000000000" pitchFamily="34" charset="77"/>
                <a:ea typeface="DIN 2014 Narrow Demi" panose="020B0606020202020204" pitchFamily="34" charset="77"/>
              </a:defRPr>
            </a:lvl1pPr>
          </a:lstStyle>
          <a:p>
            <a:r>
              <a:rPr lang="en-US" dirty="0"/>
              <a:t>CLICK TO ADD TEXT</a:t>
            </a:r>
          </a:p>
        </p:txBody>
      </p:sp>
      <p:sp>
        <p:nvSpPr>
          <p:cNvPr id="13" name="Content Placeholder 2">
            <a:extLst>
              <a:ext uri="{FF2B5EF4-FFF2-40B4-BE49-F238E27FC236}">
                <a16:creationId xmlns:a16="http://schemas.microsoft.com/office/drawing/2014/main" id="{6B5DACB4-3770-3C2C-F3E5-1679F4B46F03}"/>
              </a:ext>
            </a:extLst>
          </p:cNvPr>
          <p:cNvSpPr>
            <a:spLocks noGrp="1"/>
          </p:cNvSpPr>
          <p:nvPr>
            <p:ph idx="1" hasCustomPrompt="1"/>
          </p:nvPr>
        </p:nvSpPr>
        <p:spPr>
          <a:xfrm>
            <a:off x="6316134" y="1452878"/>
            <a:ext cx="2543386" cy="4897122"/>
          </a:xfrm>
          <a:prstGeom prst="rect">
            <a:avLst/>
          </a:prstGeom>
        </p:spPr>
        <p:txBody>
          <a:bodyPr lIns="0" tIns="0" rIns="0" bIns="0"/>
          <a:lstStyle>
            <a:lvl1pPr marL="0" indent="0">
              <a:buFontTx/>
              <a:buNone/>
              <a:defRPr sz="1600" b="1" i="0">
                <a:solidFill>
                  <a:schemeClr val="bg1"/>
                </a:solidFill>
                <a:latin typeface="DIN Alternate" panose="020B0500000000000000" pitchFamily="34" charset="77"/>
              </a:defRPr>
            </a:lvl1pPr>
            <a:lvl2pPr marL="233363" indent="-203200">
              <a:tabLst/>
              <a:defRPr sz="1200">
                <a:solidFill>
                  <a:schemeClr val="bg1"/>
                </a:solidFill>
              </a:defRPr>
            </a:lvl2pPr>
            <a:lvl3pPr marL="233363" indent="-203200">
              <a:tabLst/>
              <a:defRPr sz="1600"/>
            </a:lvl3pPr>
            <a:lvl4pPr marL="233363" indent="-203200">
              <a:tabLst/>
              <a:defRPr sz="1200"/>
            </a:lvl4pPr>
          </a:lstStyle>
          <a:p>
            <a:pPr lvl="0"/>
            <a:r>
              <a:rPr lang="en-US" dirty="0"/>
              <a:t>CLICK TO ADD TEXT</a:t>
            </a:r>
          </a:p>
          <a:p>
            <a:pPr lvl="1"/>
            <a:r>
              <a:rPr lang="en-US" dirty="0"/>
              <a:t>Second level</a:t>
            </a:r>
          </a:p>
        </p:txBody>
      </p:sp>
      <p:sp>
        <p:nvSpPr>
          <p:cNvPr id="14" name="Slide Number Placeholder 5">
            <a:extLst>
              <a:ext uri="{FF2B5EF4-FFF2-40B4-BE49-F238E27FC236}">
                <a16:creationId xmlns:a16="http://schemas.microsoft.com/office/drawing/2014/main" id="{24C4C4CB-7662-41DD-A8C1-091C6B126840}"/>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Tree>
    <p:extLst>
      <p:ext uri="{BB962C8B-B14F-4D97-AF65-F5344CB8AC3E}">
        <p14:creationId xmlns:p14="http://schemas.microsoft.com/office/powerpoint/2010/main" val="3477663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59B2C1FB-79E9-D277-9CDE-2CF9D6B67020}"/>
              </a:ext>
            </a:extLst>
          </p:cNvPr>
          <p:cNvSpPr/>
          <p:nvPr userDrawn="1"/>
        </p:nvSpPr>
        <p:spPr>
          <a:xfrm>
            <a:off x="5723792" y="1026160"/>
            <a:ext cx="3430368" cy="5842000"/>
          </a:xfrm>
          <a:custGeom>
            <a:avLst/>
            <a:gdLst>
              <a:gd name="connsiteX0" fmla="*/ 3454400 w 3454400"/>
              <a:gd name="connsiteY0" fmla="*/ 0 h 5872480"/>
              <a:gd name="connsiteX1" fmla="*/ 1717040 w 3454400"/>
              <a:gd name="connsiteY1" fmla="*/ 0 h 5872480"/>
              <a:gd name="connsiteX2" fmla="*/ 0 w 3454400"/>
              <a:gd name="connsiteY2" fmla="*/ 5872480 h 5872480"/>
              <a:gd name="connsiteX3" fmla="*/ 3454400 w 3454400"/>
              <a:gd name="connsiteY3" fmla="*/ 5872480 h 5872480"/>
              <a:gd name="connsiteX4" fmla="*/ 3454400 w 3454400"/>
              <a:gd name="connsiteY4" fmla="*/ 0 h 5872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4400" h="5872480">
                <a:moveTo>
                  <a:pt x="3454400" y="0"/>
                </a:moveTo>
                <a:lnTo>
                  <a:pt x="1717040" y="0"/>
                </a:lnTo>
                <a:lnTo>
                  <a:pt x="0" y="5872480"/>
                </a:lnTo>
                <a:lnTo>
                  <a:pt x="3454400" y="5872480"/>
                </a:lnTo>
                <a:lnTo>
                  <a:pt x="3454400" y="0"/>
                </a:lnTo>
                <a:close/>
              </a:path>
            </a:pathLst>
          </a:custGeom>
          <a:blipFill dpi="0" rotWithShape="1">
            <a:blip r:embed="rId2">
              <a:extLst>
                <a:ext uri="{28A0092B-C50C-407E-A947-70E740481C1C}">
                  <a14:useLocalDpi xmlns:a14="http://schemas.microsoft.com/office/drawing/2010/main" val="0"/>
                </a:ext>
              </a:extLst>
            </a:blip>
            <a:srcRect/>
            <a:stretch>
              <a:fillRect l="-32374" t="36" r="-81802" b="-3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A893C950-1573-69DD-7E20-A8FFE4C2EB19}"/>
              </a:ext>
            </a:extLst>
          </p:cNvPr>
          <p:cNvPicPr>
            <a:picLocks noChangeAspect="1"/>
          </p:cNvPicPr>
          <p:nvPr userDrawn="1"/>
        </p:nvPicPr>
        <p:blipFill>
          <a:blip r:embed="rId3"/>
          <a:srcRect/>
          <a:stretch/>
        </p:blipFill>
        <p:spPr>
          <a:xfrm>
            <a:off x="0" y="200660"/>
            <a:ext cx="9144000" cy="825500"/>
          </a:xfrm>
          <a:prstGeom prst="rect">
            <a:avLst/>
          </a:prstGeom>
        </p:spPr>
      </p:pic>
      <p:sp>
        <p:nvSpPr>
          <p:cNvPr id="8" name="Freeform 7">
            <a:extLst>
              <a:ext uri="{FF2B5EF4-FFF2-40B4-BE49-F238E27FC236}">
                <a16:creationId xmlns:a16="http://schemas.microsoft.com/office/drawing/2014/main" id="{46E8E3FF-638B-628B-7C26-7037A0331619}"/>
              </a:ext>
            </a:extLst>
          </p:cNvPr>
          <p:cNvSpPr/>
          <p:nvPr userDrawn="1"/>
        </p:nvSpPr>
        <p:spPr>
          <a:xfrm>
            <a:off x="7347005"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423ABD8F-45B1-3DC1-46F7-A65AC7DBE79C}"/>
              </a:ext>
            </a:extLst>
          </p:cNvPr>
          <p:cNvSpPr>
            <a:spLocks noGrp="1"/>
          </p:cNvSpPr>
          <p:nvPr>
            <p:ph type="title" hasCustomPrompt="1"/>
          </p:nvPr>
        </p:nvSpPr>
        <p:spPr>
          <a:xfrm>
            <a:off x="358800" y="0"/>
            <a:ext cx="7149439" cy="904239"/>
          </a:xfrm>
        </p:spPr>
        <p:txBody>
          <a:bodyPr lIns="0">
            <a:normAutofit/>
          </a:bodyPr>
          <a:lstStyle>
            <a:lvl1pPr>
              <a:defRPr sz="3000" b="0" i="0">
                <a:solidFill>
                  <a:srgbClr val="004A98"/>
                </a:solidFill>
                <a:latin typeface="DIN Alternate" panose="020B0500000000000000" pitchFamily="34" charset="77"/>
                <a:ea typeface="DIN 2014 Narrow Demi" panose="020B0606020202020204" pitchFamily="34" charset="77"/>
              </a:defRPr>
            </a:lvl1pPr>
          </a:lstStyle>
          <a:p>
            <a:r>
              <a:rPr lang="en-US" dirty="0"/>
              <a:t>CLICK TO ADD TEXT</a:t>
            </a:r>
          </a:p>
        </p:txBody>
      </p:sp>
      <p:sp>
        <p:nvSpPr>
          <p:cNvPr id="13" name="Content Placeholder 2">
            <a:extLst>
              <a:ext uri="{FF2B5EF4-FFF2-40B4-BE49-F238E27FC236}">
                <a16:creationId xmlns:a16="http://schemas.microsoft.com/office/drawing/2014/main" id="{7614EE19-3324-84E7-2F4E-BBE51E0D42A6}"/>
              </a:ext>
            </a:extLst>
          </p:cNvPr>
          <p:cNvSpPr>
            <a:spLocks noGrp="1"/>
          </p:cNvSpPr>
          <p:nvPr>
            <p:ph idx="1" hasCustomPrompt="1"/>
          </p:nvPr>
        </p:nvSpPr>
        <p:spPr>
          <a:xfrm>
            <a:off x="358801" y="1452878"/>
            <a:ext cx="5676239" cy="4897122"/>
          </a:xfrm>
          <a:prstGeom prst="rect">
            <a:avLst/>
          </a:prstGeom>
        </p:spPr>
        <p:txBody>
          <a:bodyPr lIns="0" tIns="0" rIns="0" bIns="0"/>
          <a:lstStyle>
            <a:lvl1pPr marL="0" indent="0">
              <a:buFontTx/>
              <a:buNone/>
              <a:defRPr sz="1600" b="1" i="0">
                <a:solidFill>
                  <a:srgbClr val="004A98"/>
                </a:solidFill>
                <a:latin typeface="DIN Alternate" panose="020B0500000000000000" pitchFamily="34" charset="77"/>
              </a:defRPr>
            </a:lvl1pPr>
            <a:lvl2pPr>
              <a:defRPr sz="1800"/>
            </a:lvl2pPr>
            <a:lvl3pPr>
              <a:defRPr sz="1600"/>
            </a:lvl3pPr>
            <a:lvl4pPr>
              <a:defRPr sz="1200"/>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4" name="Slide Number Placeholder 5">
            <a:extLst>
              <a:ext uri="{FF2B5EF4-FFF2-40B4-BE49-F238E27FC236}">
                <a16:creationId xmlns:a16="http://schemas.microsoft.com/office/drawing/2014/main" id="{9A2390A1-A084-DD98-ED5F-B4A6C294BBD5}"/>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Tree>
    <p:extLst>
      <p:ext uri="{BB962C8B-B14F-4D97-AF65-F5344CB8AC3E}">
        <p14:creationId xmlns:p14="http://schemas.microsoft.com/office/powerpoint/2010/main" val="1891637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F9E84179-C91B-4235-F34A-9D95AD08A53E}"/>
              </a:ext>
            </a:extLst>
          </p:cNvPr>
          <p:cNvSpPr/>
          <p:nvPr userDrawn="1"/>
        </p:nvSpPr>
        <p:spPr>
          <a:xfrm>
            <a:off x="-9330" y="1017037"/>
            <a:ext cx="7315200" cy="5850294"/>
          </a:xfrm>
          <a:custGeom>
            <a:avLst/>
            <a:gdLst>
              <a:gd name="connsiteX0" fmla="*/ 7315200 w 7315200"/>
              <a:gd name="connsiteY0" fmla="*/ 0 h 5850294"/>
              <a:gd name="connsiteX1" fmla="*/ 0 w 7315200"/>
              <a:gd name="connsiteY1" fmla="*/ 0 h 5850294"/>
              <a:gd name="connsiteX2" fmla="*/ 0 w 7315200"/>
              <a:gd name="connsiteY2" fmla="*/ 5850294 h 5850294"/>
              <a:gd name="connsiteX3" fmla="*/ 5617028 w 7315200"/>
              <a:gd name="connsiteY3" fmla="*/ 5850294 h 5850294"/>
              <a:gd name="connsiteX4" fmla="*/ 7315200 w 7315200"/>
              <a:gd name="connsiteY4" fmla="*/ 0 h 585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0" h="5850294">
                <a:moveTo>
                  <a:pt x="7315200" y="0"/>
                </a:moveTo>
                <a:lnTo>
                  <a:pt x="0" y="0"/>
                </a:lnTo>
                <a:lnTo>
                  <a:pt x="0" y="5850294"/>
                </a:lnTo>
                <a:lnTo>
                  <a:pt x="5617028" y="5850294"/>
                </a:lnTo>
                <a:lnTo>
                  <a:pt x="7315200" y="0"/>
                </a:lnTo>
                <a:close/>
              </a:path>
            </a:pathLst>
          </a:cu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085975D1-FE68-DCB0-E0AA-EAA7EE82DCBD}"/>
              </a:ext>
            </a:extLst>
          </p:cNvPr>
          <p:cNvPicPr>
            <a:picLocks noChangeAspect="1"/>
          </p:cNvPicPr>
          <p:nvPr userDrawn="1"/>
        </p:nvPicPr>
        <p:blipFill>
          <a:blip r:embed="rId2"/>
          <a:srcRect/>
          <a:stretch/>
        </p:blipFill>
        <p:spPr>
          <a:xfrm>
            <a:off x="0" y="200660"/>
            <a:ext cx="9144000" cy="825500"/>
          </a:xfrm>
          <a:prstGeom prst="rect">
            <a:avLst/>
          </a:prstGeom>
        </p:spPr>
      </p:pic>
      <p:sp>
        <p:nvSpPr>
          <p:cNvPr id="10" name="Freeform 9">
            <a:extLst>
              <a:ext uri="{FF2B5EF4-FFF2-40B4-BE49-F238E27FC236}">
                <a16:creationId xmlns:a16="http://schemas.microsoft.com/office/drawing/2014/main" id="{460D1F32-6B8E-0430-8148-6F903D2C8016}"/>
              </a:ext>
            </a:extLst>
          </p:cNvPr>
          <p:cNvSpPr/>
          <p:nvPr userDrawn="1"/>
        </p:nvSpPr>
        <p:spPr>
          <a:xfrm>
            <a:off x="7347006" y="6482434"/>
            <a:ext cx="1804946" cy="381662"/>
          </a:xfrm>
          <a:custGeom>
            <a:avLst/>
            <a:gdLst>
              <a:gd name="connsiteX0" fmla="*/ 1804946 w 1804946"/>
              <a:gd name="connsiteY0" fmla="*/ 0 h 381662"/>
              <a:gd name="connsiteX1" fmla="*/ 103367 w 1804946"/>
              <a:gd name="connsiteY1" fmla="*/ 0 h 381662"/>
              <a:gd name="connsiteX2" fmla="*/ 0 w 1804946"/>
              <a:gd name="connsiteY2" fmla="*/ 381662 h 381662"/>
              <a:gd name="connsiteX3" fmla="*/ 1796995 w 1804946"/>
              <a:gd name="connsiteY3" fmla="*/ 381662 h 381662"/>
              <a:gd name="connsiteX4" fmla="*/ 1804946 w 1804946"/>
              <a:gd name="connsiteY4" fmla="*/ 0 h 381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946" h="381662">
                <a:moveTo>
                  <a:pt x="1804946" y="0"/>
                </a:moveTo>
                <a:lnTo>
                  <a:pt x="103367" y="0"/>
                </a:lnTo>
                <a:lnTo>
                  <a:pt x="0" y="381662"/>
                </a:lnTo>
                <a:lnTo>
                  <a:pt x="1796995" y="381662"/>
                </a:lnTo>
                <a:lnTo>
                  <a:pt x="1804946" y="0"/>
                </a:lnTo>
                <a:close/>
              </a:path>
            </a:pathLst>
          </a:custGeom>
          <a:solidFill>
            <a:srgbClr val="D9D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473086C6-5DF9-395C-F236-BA3A75A7E8D2}"/>
              </a:ext>
            </a:extLst>
          </p:cNvPr>
          <p:cNvSpPr>
            <a:spLocks noGrp="1"/>
          </p:cNvSpPr>
          <p:nvPr>
            <p:ph type="title" hasCustomPrompt="1"/>
          </p:nvPr>
        </p:nvSpPr>
        <p:spPr>
          <a:xfrm>
            <a:off x="358801" y="0"/>
            <a:ext cx="7149439" cy="904239"/>
          </a:xfrm>
        </p:spPr>
        <p:txBody>
          <a:bodyPr lIns="0">
            <a:normAutofit/>
          </a:bodyPr>
          <a:lstStyle>
            <a:lvl1pPr>
              <a:defRPr sz="3000" b="0" i="0">
                <a:solidFill>
                  <a:srgbClr val="004A98"/>
                </a:solidFill>
                <a:latin typeface="DIN Alternate" panose="020B0500000000000000" pitchFamily="34" charset="77"/>
                <a:ea typeface="DIN 2014 Narrow Demi" panose="020B0606020202020204" pitchFamily="34" charset="77"/>
              </a:defRPr>
            </a:lvl1pPr>
          </a:lstStyle>
          <a:p>
            <a:r>
              <a:rPr lang="en-US" dirty="0"/>
              <a:t>CLICK TO ADD TEXT</a:t>
            </a:r>
          </a:p>
        </p:txBody>
      </p:sp>
      <p:sp>
        <p:nvSpPr>
          <p:cNvPr id="12" name="Content Placeholder 2">
            <a:extLst>
              <a:ext uri="{FF2B5EF4-FFF2-40B4-BE49-F238E27FC236}">
                <a16:creationId xmlns:a16="http://schemas.microsoft.com/office/drawing/2014/main" id="{57104FF5-B25F-75CC-1340-CA687D50F4FD}"/>
              </a:ext>
            </a:extLst>
          </p:cNvPr>
          <p:cNvSpPr>
            <a:spLocks noGrp="1"/>
          </p:cNvSpPr>
          <p:nvPr>
            <p:ph idx="1" hasCustomPrompt="1"/>
          </p:nvPr>
        </p:nvSpPr>
        <p:spPr>
          <a:xfrm>
            <a:off x="358801" y="1452878"/>
            <a:ext cx="5676239" cy="4653282"/>
          </a:xfrm>
          <a:prstGeom prst="rect">
            <a:avLst/>
          </a:prstGeom>
        </p:spPr>
        <p:txBody>
          <a:bodyPr lIns="0" tIns="0" rIns="0" bIns="0"/>
          <a:lstStyle>
            <a:lvl1pPr marL="0" indent="0">
              <a:buFontTx/>
              <a:buNone/>
              <a:defRPr sz="1600" b="1" i="0">
                <a:solidFill>
                  <a:srgbClr val="004A98"/>
                </a:solidFill>
                <a:latin typeface="DIN Alternate" panose="020B0500000000000000" pitchFamily="34" charset="77"/>
              </a:defRPr>
            </a:lvl1pPr>
            <a:lvl2pPr>
              <a:defRPr sz="1800"/>
            </a:lvl2pPr>
            <a:lvl3pPr>
              <a:defRPr sz="1600"/>
            </a:lvl3pPr>
            <a:lvl4pPr>
              <a:defRPr sz="1200"/>
            </a:lvl4pPr>
          </a:lstStyle>
          <a:p>
            <a:pPr lvl="0"/>
            <a:r>
              <a:rPr lang="en-US" dirty="0"/>
              <a:t>CLICK TO ADD TEXT</a:t>
            </a:r>
          </a:p>
        </p:txBody>
      </p:sp>
      <p:sp>
        <p:nvSpPr>
          <p:cNvPr id="14" name="Slide Number Placeholder 5">
            <a:extLst>
              <a:ext uri="{FF2B5EF4-FFF2-40B4-BE49-F238E27FC236}">
                <a16:creationId xmlns:a16="http://schemas.microsoft.com/office/drawing/2014/main" id="{CE85C601-3A1B-72CE-3F0B-DE928C846628}"/>
              </a:ext>
            </a:extLst>
          </p:cNvPr>
          <p:cNvSpPr txBox="1">
            <a:spLocks/>
          </p:cNvSpPr>
          <p:nvPr userDrawn="1"/>
        </p:nvSpPr>
        <p:spPr>
          <a:xfrm>
            <a:off x="7339054" y="6553199"/>
            <a:ext cx="1804946" cy="282919"/>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CONFIDENTIAL  |  </a:t>
            </a:r>
            <a:fld id="{2A252348-FEC7-DE4C-9FE1-0313329F2ECE}" type="slidenum">
              <a:rPr lang="en-US" smtClean="0"/>
              <a:pPr algn="ctr"/>
              <a:t>‹#›</a:t>
            </a:fld>
            <a:endParaRPr lang="en-US" dirty="0"/>
          </a:p>
        </p:txBody>
      </p:sp>
    </p:spTree>
    <p:extLst>
      <p:ext uri="{BB962C8B-B14F-4D97-AF65-F5344CB8AC3E}">
        <p14:creationId xmlns:p14="http://schemas.microsoft.com/office/powerpoint/2010/main" val="2986283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1AC3B-B217-4349-BBF2-2F19F81BDF54}" type="datetimeFigureOut">
              <a:rPr lang="en-US" smtClean="0"/>
              <a:t>11/6/2025</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11" name="Slide Number Placeholder 5">
            <a:extLst>
              <a:ext uri="{FF2B5EF4-FFF2-40B4-BE49-F238E27FC236}">
                <a16:creationId xmlns:a16="http://schemas.microsoft.com/office/drawing/2014/main" id="{7EE9AE06-5537-3686-0D08-51601E592859}"/>
              </a:ext>
            </a:extLst>
          </p:cNvPr>
          <p:cNvSpPr txBox="1">
            <a:spLocks/>
          </p:cNvSpPr>
          <p:nvPr userDrawn="1"/>
        </p:nvSpPr>
        <p:spPr>
          <a:xfrm>
            <a:off x="7347004" y="6474777"/>
            <a:ext cx="1796995" cy="365125"/>
          </a:xfrm>
          <a:prstGeom prst="rect">
            <a:avLst/>
          </a:prstGeom>
        </p:spPr>
        <p:txBody>
          <a:bodyPr/>
          <a:lstStyle>
            <a:defPPr>
              <a:defRPr lang="en-US"/>
            </a:defPPr>
            <a:lvl1pPr marL="0" algn="ctr" defTabSz="457200" rtl="0" eaLnBrk="1" latinLnBrk="0" hangingPunct="1">
              <a:defRPr sz="1000" kern="1200">
                <a:solidFill>
                  <a:schemeClr val="tx1">
                    <a:lumMod val="65000"/>
                    <a:lumOff val="35000"/>
                  </a:schemeClr>
                </a:solidFill>
                <a:latin typeface="DIN Alternate" panose="020B0500000000000000"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CONFIDENTIAL  |  </a:t>
            </a:r>
            <a:fld id="{2A252348-FEC7-DE4C-9FE1-0313329F2ECE}" type="slidenum">
              <a:rPr lang="en-US" smtClean="0"/>
              <a:pPr/>
              <a:t>‹#›</a:t>
            </a:fld>
            <a:endParaRPr lang="en-US" dirty="0"/>
          </a:p>
        </p:txBody>
      </p:sp>
    </p:spTree>
    <p:extLst>
      <p:ext uri="{BB962C8B-B14F-4D97-AF65-F5344CB8AC3E}">
        <p14:creationId xmlns:p14="http://schemas.microsoft.com/office/powerpoint/2010/main" val="3007325489"/>
      </p:ext>
    </p:extLst>
  </p:cSld>
  <p:clrMap bg1="lt1" tx1="dk1" bg2="lt2" tx2="dk2" accent1="accent1" accent2="accent2" accent3="accent3" accent4="accent4" accent5="accent5" accent6="accent6" hlink="hlink" folHlink="folHlink"/>
  <p:sldLayoutIdLst>
    <p:sldLayoutId id="2147483661" r:id="rId1"/>
    <p:sldLayoutId id="2147483675" r:id="rId2"/>
    <p:sldLayoutId id="2147483662" r:id="rId3"/>
    <p:sldLayoutId id="2147483663" r:id="rId4"/>
    <p:sldLayoutId id="2147483664" r:id="rId5"/>
    <p:sldLayoutId id="2147483665" r:id="rId6"/>
    <p:sldLayoutId id="2147483667" r:id="rId7"/>
    <p:sldLayoutId id="2147483666" r:id="rId8"/>
    <p:sldLayoutId id="2147483668" r:id="rId9"/>
    <p:sldLayoutId id="2147483672" r:id="rId10"/>
    <p:sldLayoutId id="2147483673" r:id="rId11"/>
    <p:sldLayoutId id="2147483674" r:id="rId12"/>
    <p:sldLayoutId id="2147483669" r:id="rId13"/>
    <p:sldLayoutId id="2147483676" r:id="rId14"/>
    <p:sldLayoutId id="2147483670" r:id="rId15"/>
  </p:sldLayoutIdLst>
  <p:txStyles>
    <p:titleStyle>
      <a:lvl1pPr algn="l" defTabSz="914400" rtl="0" eaLnBrk="1" latinLnBrk="0" hangingPunct="1">
        <a:lnSpc>
          <a:spcPct val="90000"/>
        </a:lnSpc>
        <a:spcBef>
          <a:spcPct val="0"/>
        </a:spcBef>
        <a:buNone/>
        <a:defRPr sz="3200" kern="1200">
          <a:solidFill>
            <a:srgbClr val="004A98"/>
          </a:solidFill>
          <a:latin typeface="DIN Alternate" panose="020B0500000000000000" pitchFamily="34" charset="77"/>
          <a:ea typeface="+mj-ea"/>
          <a:cs typeface="+mj-cs"/>
        </a:defRPr>
      </a:lvl1pPr>
    </p:titleStyle>
    <p:bodyStyle>
      <a:lvl1pPr marL="0" indent="0" algn="l" defTabSz="914400" rtl="0" eaLnBrk="1" latinLnBrk="0" hangingPunct="1">
        <a:lnSpc>
          <a:spcPct val="100000"/>
        </a:lnSpc>
        <a:spcBef>
          <a:spcPts val="1000"/>
        </a:spcBef>
        <a:buClr>
          <a:srgbClr val="FFC51E"/>
        </a:buClr>
        <a:buFontTx/>
        <a:buNone/>
        <a:defRPr sz="1600" b="1" i="0" kern="1200">
          <a:solidFill>
            <a:srgbClr val="004A98"/>
          </a:solidFill>
          <a:latin typeface="DIN Alternate" panose="020B0500000000000000" pitchFamily="34" charset="77"/>
          <a:ea typeface="DIN 2014 Light" panose="020B0404020202020204" pitchFamily="34" charset="77"/>
          <a:cs typeface="+mn-cs"/>
        </a:defRPr>
      </a:lvl1pPr>
      <a:lvl2pPr marL="685800" indent="-228600" algn="l" defTabSz="914400" rtl="0" eaLnBrk="1" latinLnBrk="0" hangingPunct="1">
        <a:lnSpc>
          <a:spcPct val="100000"/>
        </a:lnSpc>
        <a:spcBef>
          <a:spcPts val="500"/>
        </a:spcBef>
        <a:buClr>
          <a:srgbClr val="FFC51E"/>
        </a:buClr>
        <a:buFont typeface="Wingdings" pitchFamily="2" charset="2"/>
        <a:buChar char="§"/>
        <a:defRPr sz="1600" b="0"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2pPr>
      <a:lvl3pPr marL="1143000" indent="-228600" algn="l" defTabSz="914400" rtl="0" eaLnBrk="1" latinLnBrk="0" hangingPunct="1">
        <a:lnSpc>
          <a:spcPct val="100000"/>
        </a:lnSpc>
        <a:spcBef>
          <a:spcPts val="500"/>
        </a:spcBef>
        <a:buClr>
          <a:srgbClr val="FFC51E"/>
        </a:buClr>
        <a:buFont typeface="Wingdings" pitchFamily="2" charset="2"/>
        <a:buChar char="§"/>
        <a:defRPr sz="1400" b="0"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3pPr>
      <a:lvl4pPr marL="1600200" indent="-228600" algn="l" defTabSz="914400" rtl="0" eaLnBrk="1" latinLnBrk="0" hangingPunct="1">
        <a:lnSpc>
          <a:spcPct val="100000"/>
        </a:lnSpc>
        <a:spcBef>
          <a:spcPts val="500"/>
        </a:spcBef>
        <a:buClr>
          <a:srgbClr val="FFC51E"/>
        </a:buClr>
        <a:buFont typeface="Wingdings" pitchFamily="2" charset="2"/>
        <a:buChar char="§"/>
        <a:defRPr sz="1200" b="0"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4pPr>
      <a:lvl5pPr marL="2057400" indent="-228600" algn="l" defTabSz="914400" rtl="0" eaLnBrk="1" latinLnBrk="0" hangingPunct="1">
        <a:lnSpc>
          <a:spcPct val="90000"/>
        </a:lnSpc>
        <a:spcBef>
          <a:spcPts val="500"/>
        </a:spcBef>
        <a:buClr>
          <a:srgbClr val="FFC51E"/>
        </a:buClr>
        <a:buFont typeface="Wingdings" pitchFamily="2" charset="2"/>
        <a:buChar char="§"/>
        <a:defRPr sz="1800" b="0" i="0" kern="1200">
          <a:solidFill>
            <a:schemeClr val="tx1"/>
          </a:solidFill>
          <a:latin typeface="DIN 2014 Light" panose="020B0404020202020204" pitchFamily="34" charset="77"/>
          <a:ea typeface="DIN 2014 Light" panose="020B0404020202020204" pitchFamily="34"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hyperlink" Target="http://www.irs.gov/pub/irs-pdf/p502.pdf"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sv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34.svg"/><Relationship Id="rId11" Type="http://schemas.openxmlformats.org/officeDocument/2006/relationships/image" Target="../media/image30.png"/><Relationship Id="rId5" Type="http://schemas.openxmlformats.org/officeDocument/2006/relationships/image" Target="../media/image33.png"/><Relationship Id="rId10" Type="http://schemas.openxmlformats.org/officeDocument/2006/relationships/hyperlink" Target="mailto:hr@enstorinc.com" TargetMode="External"/><Relationship Id="rId4" Type="http://schemas.openxmlformats.org/officeDocument/2006/relationships/image" Target="../media/image32.svg"/><Relationship Id="rId9" Type="http://schemas.openxmlformats.org/officeDocument/2006/relationships/image" Target="../media/image37.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1.png"/><Relationship Id="rId7" Type="http://schemas.openxmlformats.org/officeDocument/2006/relationships/image" Target="../media/image39.sv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hyperlink" Target="mailto:hr@enstorinc.com" TargetMode="External"/><Relationship Id="rId4" Type="http://schemas.openxmlformats.org/officeDocument/2006/relationships/image" Target="../media/image32.sv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 Id="rId9"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9.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hyperlink" Target="http://www.irs.gov/"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hyperlink" Target="mailto:hr@enstorinc.com"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989B6-DD79-E0A1-884B-5C9DD398F738}"/>
              </a:ext>
            </a:extLst>
          </p:cNvPr>
          <p:cNvSpPr>
            <a:spLocks noGrp="1"/>
          </p:cNvSpPr>
          <p:nvPr>
            <p:ph type="ctrTitle"/>
          </p:nvPr>
        </p:nvSpPr>
        <p:spPr/>
        <p:txBody>
          <a:bodyPr/>
          <a:lstStyle/>
          <a:p>
            <a:r>
              <a:rPr lang="en-US" dirty="0"/>
              <a:t>Enstor Employee Benefits Overview</a:t>
            </a:r>
          </a:p>
        </p:txBody>
      </p:sp>
      <p:sp>
        <p:nvSpPr>
          <p:cNvPr id="3" name="Subtitle 2">
            <a:extLst>
              <a:ext uri="{FF2B5EF4-FFF2-40B4-BE49-F238E27FC236}">
                <a16:creationId xmlns:a16="http://schemas.microsoft.com/office/drawing/2014/main" id="{369F0D02-8C39-0B0E-5400-3BE9A7A3A046}"/>
              </a:ext>
            </a:extLst>
          </p:cNvPr>
          <p:cNvSpPr>
            <a:spLocks noGrp="1"/>
          </p:cNvSpPr>
          <p:nvPr>
            <p:ph type="subTitle" idx="1"/>
          </p:nvPr>
        </p:nvSpPr>
        <p:spPr/>
        <p:txBody>
          <a:bodyPr>
            <a:normAutofit fontScale="85000" lnSpcReduction="10000"/>
          </a:bodyPr>
          <a:lstStyle/>
          <a:p>
            <a:r>
              <a:rPr lang="en-US" dirty="0"/>
              <a:t>January 1, 2026 – December 31, 2026</a:t>
            </a:r>
          </a:p>
        </p:txBody>
      </p:sp>
    </p:spTree>
    <p:extLst>
      <p:ext uri="{BB962C8B-B14F-4D97-AF65-F5344CB8AC3E}">
        <p14:creationId xmlns:p14="http://schemas.microsoft.com/office/powerpoint/2010/main" val="2918842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0F43C8-D95B-DFB9-EC51-BB3B7F3C1733}"/>
              </a:ext>
            </a:extLst>
          </p:cNvPr>
          <p:cNvSpPr>
            <a:spLocks noGrp="1"/>
          </p:cNvSpPr>
          <p:nvPr>
            <p:ph type="title"/>
          </p:nvPr>
        </p:nvSpPr>
        <p:spPr>
          <a:xfrm>
            <a:off x="358800" y="0"/>
            <a:ext cx="7149439" cy="904239"/>
          </a:xfrm>
        </p:spPr>
        <p:txBody>
          <a:bodyPr/>
          <a:lstStyle/>
          <a:p>
            <a:r>
              <a:rPr lang="en-US" dirty="0"/>
              <a:t>MEDICAL PLAN COMPARISON | HDHP vs PPO</a:t>
            </a:r>
          </a:p>
        </p:txBody>
      </p:sp>
      <p:graphicFrame>
        <p:nvGraphicFramePr>
          <p:cNvPr id="2" name="Table 1">
            <a:extLst>
              <a:ext uri="{FF2B5EF4-FFF2-40B4-BE49-F238E27FC236}">
                <a16:creationId xmlns:a16="http://schemas.microsoft.com/office/drawing/2014/main" id="{D5248530-9680-31C2-0858-CCAA16A5BD22}"/>
              </a:ext>
            </a:extLst>
          </p:cNvPr>
          <p:cNvGraphicFramePr>
            <a:graphicFrameLocks noGrp="1"/>
          </p:cNvGraphicFramePr>
          <p:nvPr>
            <p:extLst>
              <p:ext uri="{D42A27DB-BD31-4B8C-83A1-F6EECF244321}">
                <p14:modId xmlns:p14="http://schemas.microsoft.com/office/powerpoint/2010/main" val="922217063"/>
              </p:ext>
            </p:extLst>
          </p:nvPr>
        </p:nvGraphicFramePr>
        <p:xfrm>
          <a:off x="762000" y="1902301"/>
          <a:ext cx="7295380" cy="3000374"/>
        </p:xfrm>
        <a:graphic>
          <a:graphicData uri="http://schemas.openxmlformats.org/drawingml/2006/table">
            <a:tbl>
              <a:tblPr/>
              <a:tblGrid>
                <a:gridCol w="1714500">
                  <a:extLst>
                    <a:ext uri="{9D8B030D-6E8A-4147-A177-3AD203B41FA5}">
                      <a16:colId xmlns:a16="http://schemas.microsoft.com/office/drawing/2014/main" val="2802571826"/>
                    </a:ext>
                  </a:extLst>
                </a:gridCol>
                <a:gridCol w="1298637">
                  <a:extLst>
                    <a:ext uri="{9D8B030D-6E8A-4147-A177-3AD203B41FA5}">
                      <a16:colId xmlns:a16="http://schemas.microsoft.com/office/drawing/2014/main" val="2754608144"/>
                    </a:ext>
                  </a:extLst>
                </a:gridCol>
                <a:gridCol w="1373680">
                  <a:extLst>
                    <a:ext uri="{9D8B030D-6E8A-4147-A177-3AD203B41FA5}">
                      <a16:colId xmlns:a16="http://schemas.microsoft.com/office/drawing/2014/main" val="2510873238"/>
                    </a:ext>
                  </a:extLst>
                </a:gridCol>
                <a:gridCol w="145902">
                  <a:extLst>
                    <a:ext uri="{9D8B030D-6E8A-4147-A177-3AD203B41FA5}">
                      <a16:colId xmlns:a16="http://schemas.microsoft.com/office/drawing/2014/main" val="2711373319"/>
                    </a:ext>
                  </a:extLst>
                </a:gridCol>
                <a:gridCol w="1383289">
                  <a:extLst>
                    <a:ext uri="{9D8B030D-6E8A-4147-A177-3AD203B41FA5}">
                      <a16:colId xmlns:a16="http://schemas.microsoft.com/office/drawing/2014/main" val="190496752"/>
                    </a:ext>
                  </a:extLst>
                </a:gridCol>
                <a:gridCol w="1379372">
                  <a:extLst>
                    <a:ext uri="{9D8B030D-6E8A-4147-A177-3AD203B41FA5}">
                      <a16:colId xmlns:a16="http://schemas.microsoft.com/office/drawing/2014/main" val="1014112530"/>
                    </a:ext>
                  </a:extLst>
                </a:gridCol>
              </a:tblGrid>
              <a:tr h="425616">
                <a:tc>
                  <a:txBody>
                    <a:bodyPr/>
                    <a:lstStyle/>
                    <a:p>
                      <a:pPr marL="0" marR="0" lvl="0" indent="0" algn="r" defTabSz="685800" rtl="0" eaLnBrk="1" fontAlgn="ctr" latinLnBrk="0" hangingPunct="1">
                        <a:lnSpc>
                          <a:spcPct val="100000"/>
                        </a:lnSpc>
                        <a:spcBef>
                          <a:spcPts val="0"/>
                        </a:spcBef>
                        <a:spcAft>
                          <a:spcPts val="0"/>
                        </a:spcAft>
                        <a:buClrTx/>
                        <a:buSzTx/>
                        <a:buFontTx/>
                        <a:buNone/>
                        <a:tabLst/>
                        <a:defRPr/>
                      </a:pPr>
                      <a:endParaRPr lang="en-US" sz="1400" b="0" i="0" u="none" strike="noStrike" dirty="0">
                        <a:solidFill>
                          <a:schemeClr val="tx2"/>
                        </a:solidFill>
                        <a:effectLst/>
                        <a:latin typeface="DIN 2014 Light" panose="020B0404020202020204"/>
                        <a:cs typeface="Segoe UI" panose="020B0502040204020203" pitchFamily="34" charset="0"/>
                      </a:endParaRPr>
                    </a:p>
                  </a:txBody>
                  <a:tcPr marL="8881"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rtl="0" fontAlgn="ctr"/>
                      <a:r>
                        <a:rPr lang="en-US" sz="1400" b="1" i="0" u="none" strike="noStrike" dirty="0">
                          <a:solidFill>
                            <a:srgbClr val="FFFFFF"/>
                          </a:solidFill>
                          <a:effectLst/>
                          <a:latin typeface="DIN 2014 Light" panose="020B0404020202020204"/>
                          <a:cs typeface="Segoe UI" panose="020B0502040204020203" pitchFamily="34" charset="0"/>
                        </a:rPr>
                        <a:t>BCBSTX HDHP with HSA</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34BB1"/>
                    </a:solidFill>
                  </a:tcPr>
                </a:tc>
                <a:tc hMerge="1">
                  <a:txBody>
                    <a:bodyPr/>
                    <a:lstStyle/>
                    <a:p>
                      <a:pPr algn="ctr" rtl="0" fontAlgn="ctr"/>
                      <a:endParaRPr lang="en-US" sz="1600" b="1" i="0" u="none" strike="noStrike" dirty="0">
                        <a:solidFill>
                          <a:srgbClr val="FFFFFF"/>
                        </a:solidFill>
                        <a:effectLst/>
                        <a:latin typeface="Calibri" panose="020F0502020204030204" pitchFamily="34" charset="0"/>
                      </a:endParaRPr>
                    </a:p>
                  </a:txBody>
                  <a:tcPr marL="8881" marR="8881" marT="8881"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2"/>
                    </a:solidFill>
                  </a:tcPr>
                </a:tc>
                <a:tc>
                  <a:txBody>
                    <a:bodyPr/>
                    <a:lstStyle/>
                    <a:p>
                      <a:pPr algn="ctr" rtl="0" fontAlgn="ctr"/>
                      <a:endParaRPr lang="en-US" sz="1400" b="0" i="0" u="none" strike="noStrike" dirty="0">
                        <a:solidFill>
                          <a:schemeClr val="tx1"/>
                        </a:solidFill>
                        <a:effectLst/>
                        <a:latin typeface="DIN 2014 Light" panose="020B0404020202020204"/>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0" fontAlgn="ctr"/>
                      <a:r>
                        <a:rPr lang="en-US" sz="1400" b="1" i="0" u="none" strike="noStrike" dirty="0">
                          <a:solidFill>
                            <a:schemeClr val="tx1"/>
                          </a:solidFill>
                          <a:effectLst/>
                          <a:latin typeface="DIN 2014 Light" panose="020B0404020202020204"/>
                          <a:cs typeface="Segoe UI" panose="020B0502040204020203" pitchFamily="34" charset="0"/>
                        </a:rPr>
                        <a:t>BCBSTX PPO </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40D"/>
                    </a:solidFill>
                  </a:tcPr>
                </a:tc>
                <a:tc hMerge="1">
                  <a:txBody>
                    <a:bodyPr/>
                    <a:lstStyle/>
                    <a:p>
                      <a:pPr algn="ctr" rtl="0" fontAlgn="ctr"/>
                      <a:endParaRPr lang="en-US" sz="1600" b="1" i="0" u="none" strike="noStrike" dirty="0">
                        <a:solidFill>
                          <a:srgbClr val="FFFFFF"/>
                        </a:solidFill>
                        <a:effectLst/>
                        <a:latin typeface="Calibri" panose="020F0502020204030204" pitchFamily="34" charset="0"/>
                      </a:endParaRPr>
                    </a:p>
                  </a:txBody>
                  <a:tcPr marL="8881" marR="8881" marT="88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3437939942"/>
                  </a:ext>
                </a:extLst>
              </a:tr>
              <a:tr h="268486">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endParaRPr lang="en-US" sz="1400" b="0" i="0" u="none" strike="noStrike" dirty="0">
                        <a:solidFill>
                          <a:schemeClr val="tx2"/>
                        </a:solidFill>
                        <a:effectLst/>
                        <a:latin typeface="DIN 2014 Light" panose="020B0404020202020204"/>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400" b="0" i="0" u="none" strike="noStrike" dirty="0">
                          <a:solidFill>
                            <a:srgbClr val="134BB1"/>
                          </a:solidFill>
                          <a:effectLst/>
                          <a:latin typeface="DIN 2014 Light" panose="020B0404020202020204"/>
                          <a:cs typeface="Segoe UI" panose="020B0502040204020203" pitchFamily="34" charset="0"/>
                        </a:rPr>
                        <a:t>In-Network</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b"/>
                      <a:r>
                        <a:rPr lang="en-US" sz="1400" b="0" i="0" u="none" strike="noStrike" dirty="0">
                          <a:solidFill>
                            <a:srgbClr val="134BB1"/>
                          </a:solidFill>
                          <a:effectLst/>
                          <a:latin typeface="DIN 2014 Light" panose="020B0404020202020204"/>
                          <a:cs typeface="Segoe UI" panose="020B0502040204020203" pitchFamily="34" charset="0"/>
                        </a:rPr>
                        <a:t>Out-of-Network</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b"/>
                      <a:endParaRPr lang="en-US" sz="1400" b="0" i="0" u="none" strike="noStrike" dirty="0">
                        <a:solidFill>
                          <a:srgbClr val="134BB1"/>
                        </a:solidFill>
                        <a:effectLst/>
                        <a:latin typeface="DIN 2014 Light" panose="020B0404020202020204"/>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400" b="0" i="0" u="none" strike="noStrike" dirty="0">
                          <a:solidFill>
                            <a:srgbClr val="134BB1"/>
                          </a:solidFill>
                          <a:effectLst/>
                          <a:latin typeface="DIN 2014 Light" panose="020B0404020202020204"/>
                          <a:cs typeface="Segoe UI" panose="020B0502040204020203" pitchFamily="34" charset="0"/>
                        </a:rPr>
                        <a:t>In-Network</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b"/>
                      <a:r>
                        <a:rPr lang="en-US" sz="1400" b="0" i="0" u="none" strike="noStrike" dirty="0">
                          <a:solidFill>
                            <a:srgbClr val="134BB1"/>
                          </a:solidFill>
                          <a:effectLst/>
                          <a:latin typeface="DIN 2014 Light" panose="020B0404020202020204"/>
                          <a:cs typeface="Segoe UI" panose="020B0502040204020203" pitchFamily="34" charset="0"/>
                        </a:rPr>
                        <a:t>Out-of-Network</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20938429"/>
                  </a:ext>
                </a:extLst>
              </a:tr>
              <a:tr h="576568">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Individual Deductible</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$3,500</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$7,000</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ctr"/>
                      <a:endParaRPr lang="en-US" sz="1400" b="0" i="0" u="none" strike="noStrike" dirty="0">
                        <a:solidFill>
                          <a:srgbClr val="000000"/>
                        </a:solidFill>
                        <a:effectLst/>
                        <a:latin typeface="DIN 2014 Light" panose="020B0404020202020204"/>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$1,500</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$3,000</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895259290"/>
                  </a:ext>
                </a:extLst>
              </a:tr>
              <a:tr h="576568">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Family Deductible</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$7,000</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$14,000</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ctr"/>
                      <a:endParaRPr lang="en-US" sz="1400" b="0" i="0" u="none" strike="noStrike" dirty="0">
                        <a:solidFill>
                          <a:srgbClr val="000000"/>
                        </a:solidFill>
                        <a:effectLst/>
                        <a:latin typeface="DIN 2014 Light" panose="020B0404020202020204"/>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$4,500</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$9,000</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295229307"/>
                  </a:ext>
                </a:extLst>
              </a:tr>
              <a:tr h="576568">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Individual Out-of-Pocket Max</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$5,000</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Unlimited</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ctr"/>
                      <a:endParaRPr lang="en-US" sz="1400" b="0" i="0" u="none" strike="noStrike" dirty="0">
                        <a:solidFill>
                          <a:srgbClr val="000000"/>
                        </a:solidFill>
                        <a:effectLst/>
                        <a:latin typeface="DIN 2014 Light" panose="020B0404020202020204"/>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$6,000</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Unlimited</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443743790"/>
                  </a:ext>
                </a:extLst>
              </a:tr>
              <a:tr h="576568">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Family Out-of-Pocket Max</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$10,000</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Unlimited</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ctr"/>
                      <a:endParaRPr lang="en-US" sz="1400" b="0" i="0" u="none" strike="noStrike" dirty="0">
                        <a:solidFill>
                          <a:srgbClr val="000000"/>
                        </a:solidFill>
                        <a:effectLst/>
                        <a:latin typeface="DIN 2014 Light" panose="020B0404020202020204"/>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$18,000</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400" b="0" i="0" u="none" strike="noStrike" dirty="0">
                          <a:solidFill>
                            <a:srgbClr val="000000"/>
                          </a:solidFill>
                          <a:effectLst/>
                          <a:latin typeface="DIN 2014 Light" panose="020B0404020202020204"/>
                          <a:cs typeface="Segoe UI" panose="020B0502040204020203" pitchFamily="34" charset="0"/>
                        </a:rPr>
                        <a:t>Unlimited</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15575438"/>
                  </a:ext>
                </a:extLst>
              </a:tr>
            </a:tbl>
          </a:graphicData>
        </a:graphic>
      </p:graphicFrame>
      <p:pic>
        <p:nvPicPr>
          <p:cNvPr id="4" name="Picture 2" descr="Image result for blue cross blue shield of tx">
            <a:extLst>
              <a:ext uri="{FF2B5EF4-FFF2-40B4-BE49-F238E27FC236}">
                <a16:creationId xmlns:a16="http://schemas.microsoft.com/office/drawing/2014/main" id="{77214165-F442-F3A8-52C9-BDD146F4546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 t="15942" r="-6127" b="26025"/>
          <a:stretch/>
        </p:blipFill>
        <p:spPr bwMode="auto">
          <a:xfrm>
            <a:off x="358800" y="5900737"/>
            <a:ext cx="2897926" cy="6381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5B501B90-ADC7-8733-4005-78D796E5ED68}"/>
              </a:ext>
            </a:extLst>
          </p:cNvPr>
          <p:cNvGraphicFramePr>
            <a:graphicFrameLocks noGrp="1"/>
          </p:cNvGraphicFramePr>
          <p:nvPr>
            <p:extLst>
              <p:ext uri="{D42A27DB-BD31-4B8C-83A1-F6EECF244321}">
                <p14:modId xmlns:p14="http://schemas.microsoft.com/office/powerpoint/2010/main" val="1783795437"/>
              </p:ext>
            </p:extLst>
          </p:nvPr>
        </p:nvGraphicFramePr>
        <p:xfrm>
          <a:off x="6304780" y="5112701"/>
          <a:ext cx="1752600" cy="614681"/>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3640237057"/>
                    </a:ext>
                  </a:extLst>
                </a:gridCol>
              </a:tblGrid>
              <a:tr h="299444">
                <a:tc>
                  <a:txBody>
                    <a:bodyPr/>
                    <a:lstStyle/>
                    <a:p>
                      <a:pPr marL="0" algn="ctr" defTabSz="914400" rtl="0" eaLnBrk="1" latinLnBrk="0" hangingPunct="1"/>
                      <a:r>
                        <a:rPr lang="en-US" sz="1050" b="0" kern="1200" dirty="0">
                          <a:solidFill>
                            <a:schemeClr val="dk1"/>
                          </a:solidFill>
                          <a:latin typeface="DIN 2014 Light" panose="020B0404020202020204"/>
                          <a:ea typeface="+mn-ea"/>
                          <a:cs typeface="+mn-cs"/>
                        </a:rPr>
                        <a:t>Plan design change</a:t>
                      </a:r>
                    </a:p>
                  </a:txBody>
                  <a:tcPr>
                    <a:solidFill>
                      <a:schemeClr val="accent2">
                        <a:lumMod val="20000"/>
                        <a:lumOff val="80000"/>
                      </a:schemeClr>
                    </a:solidFill>
                  </a:tcPr>
                </a:tc>
                <a:extLst>
                  <a:ext uri="{0D108BD9-81ED-4DB2-BD59-A6C34878D82A}">
                    <a16:rowId xmlns:a16="http://schemas.microsoft.com/office/drawing/2014/main" val="2222067740"/>
                  </a:ext>
                </a:extLst>
              </a:tr>
              <a:tr h="315237">
                <a:tc>
                  <a:txBody>
                    <a:bodyPr/>
                    <a:lstStyle/>
                    <a:p>
                      <a:pPr marL="0" algn="ctr" defTabSz="914400" rtl="0" eaLnBrk="1" latinLnBrk="0" hangingPunct="1"/>
                      <a:r>
                        <a:rPr lang="en-US" sz="1050" kern="1200" dirty="0">
                          <a:solidFill>
                            <a:schemeClr val="dk1"/>
                          </a:solidFill>
                          <a:latin typeface="DIN 2014 Light" panose="020B0404020202020204"/>
                          <a:ea typeface="+mn-ea"/>
                          <a:cs typeface="+mn-cs"/>
                        </a:rPr>
                        <a:t>No plan design change</a:t>
                      </a:r>
                    </a:p>
                  </a:txBody>
                  <a:tcPr>
                    <a:solidFill>
                      <a:schemeClr val="accent6">
                        <a:lumMod val="20000"/>
                        <a:lumOff val="80000"/>
                      </a:schemeClr>
                    </a:solidFill>
                  </a:tcPr>
                </a:tc>
                <a:extLst>
                  <a:ext uri="{0D108BD9-81ED-4DB2-BD59-A6C34878D82A}">
                    <a16:rowId xmlns:a16="http://schemas.microsoft.com/office/drawing/2014/main" val="2824277832"/>
                  </a:ext>
                </a:extLst>
              </a:tr>
            </a:tbl>
          </a:graphicData>
        </a:graphic>
      </p:graphicFrame>
    </p:spTree>
    <p:extLst>
      <p:ext uri="{BB962C8B-B14F-4D97-AF65-F5344CB8AC3E}">
        <p14:creationId xmlns:p14="http://schemas.microsoft.com/office/powerpoint/2010/main" val="3425926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0F43C8-D95B-DFB9-EC51-BB3B7F3C1733}"/>
              </a:ext>
            </a:extLst>
          </p:cNvPr>
          <p:cNvSpPr>
            <a:spLocks noGrp="1"/>
          </p:cNvSpPr>
          <p:nvPr>
            <p:ph type="title"/>
          </p:nvPr>
        </p:nvSpPr>
        <p:spPr>
          <a:xfrm>
            <a:off x="358800" y="0"/>
            <a:ext cx="7149439" cy="904239"/>
          </a:xfrm>
        </p:spPr>
        <p:txBody>
          <a:bodyPr/>
          <a:lstStyle/>
          <a:p>
            <a:r>
              <a:rPr lang="en-US" dirty="0"/>
              <a:t>MEDICAL PLAN COMPARISON | HDHP vs PPO</a:t>
            </a:r>
          </a:p>
        </p:txBody>
      </p:sp>
      <p:pic>
        <p:nvPicPr>
          <p:cNvPr id="4" name="Picture 2" descr="Image result for blue cross blue shield of tx">
            <a:extLst>
              <a:ext uri="{FF2B5EF4-FFF2-40B4-BE49-F238E27FC236}">
                <a16:creationId xmlns:a16="http://schemas.microsoft.com/office/drawing/2014/main" id="{77214165-F442-F3A8-52C9-BDD146F4546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 t="15942" r="-6127" b="26025"/>
          <a:stretch/>
        </p:blipFill>
        <p:spPr bwMode="auto">
          <a:xfrm>
            <a:off x="358800" y="5900737"/>
            <a:ext cx="2897926" cy="6381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C7A0976F-706A-11F8-CE6C-3D84F93E51E4}"/>
              </a:ext>
            </a:extLst>
          </p:cNvPr>
          <p:cNvGraphicFramePr>
            <a:graphicFrameLocks noGrp="1"/>
          </p:cNvGraphicFramePr>
          <p:nvPr>
            <p:extLst>
              <p:ext uri="{D42A27DB-BD31-4B8C-83A1-F6EECF244321}">
                <p14:modId xmlns:p14="http://schemas.microsoft.com/office/powerpoint/2010/main" val="1033451014"/>
              </p:ext>
            </p:extLst>
          </p:nvPr>
        </p:nvGraphicFramePr>
        <p:xfrm>
          <a:off x="514351" y="1702935"/>
          <a:ext cx="8115302" cy="3399106"/>
        </p:xfrm>
        <a:graphic>
          <a:graphicData uri="http://schemas.openxmlformats.org/drawingml/2006/table">
            <a:tbl>
              <a:tblPr/>
              <a:tblGrid>
                <a:gridCol w="1953078">
                  <a:extLst>
                    <a:ext uri="{9D8B030D-6E8A-4147-A177-3AD203B41FA5}">
                      <a16:colId xmlns:a16="http://schemas.microsoft.com/office/drawing/2014/main" val="2802571826"/>
                    </a:ext>
                  </a:extLst>
                </a:gridCol>
                <a:gridCol w="1502357">
                  <a:extLst>
                    <a:ext uri="{9D8B030D-6E8A-4147-A177-3AD203B41FA5}">
                      <a16:colId xmlns:a16="http://schemas.microsoft.com/office/drawing/2014/main" val="2754608144"/>
                    </a:ext>
                  </a:extLst>
                </a:gridCol>
                <a:gridCol w="1553289">
                  <a:extLst>
                    <a:ext uri="{9D8B030D-6E8A-4147-A177-3AD203B41FA5}">
                      <a16:colId xmlns:a16="http://schemas.microsoft.com/office/drawing/2014/main" val="2510873238"/>
                    </a:ext>
                  </a:extLst>
                </a:gridCol>
                <a:gridCol w="1553289">
                  <a:extLst>
                    <a:ext uri="{9D8B030D-6E8A-4147-A177-3AD203B41FA5}">
                      <a16:colId xmlns:a16="http://schemas.microsoft.com/office/drawing/2014/main" val="190496752"/>
                    </a:ext>
                  </a:extLst>
                </a:gridCol>
                <a:gridCol w="1553289">
                  <a:extLst>
                    <a:ext uri="{9D8B030D-6E8A-4147-A177-3AD203B41FA5}">
                      <a16:colId xmlns:a16="http://schemas.microsoft.com/office/drawing/2014/main" val="1014112530"/>
                    </a:ext>
                  </a:extLst>
                </a:gridCol>
              </a:tblGrid>
              <a:tr h="305789">
                <a:tc>
                  <a:txBody>
                    <a:bodyPr/>
                    <a:lstStyle/>
                    <a:p>
                      <a:pPr marL="0" marR="0" lvl="0" indent="0" algn="r" defTabSz="685800" rtl="0" eaLnBrk="1" fontAlgn="ctr" latinLnBrk="0" hangingPunct="1">
                        <a:lnSpc>
                          <a:spcPct val="100000"/>
                        </a:lnSpc>
                        <a:spcBef>
                          <a:spcPts val="0"/>
                        </a:spcBef>
                        <a:spcAft>
                          <a:spcPts val="0"/>
                        </a:spcAft>
                        <a:buClrTx/>
                        <a:buSzTx/>
                        <a:buFontTx/>
                        <a:buNone/>
                        <a:tabLst/>
                        <a:defRPr/>
                      </a:pPr>
                      <a:endParaRPr lang="en-US" sz="1400" b="0" i="0" u="none" strike="noStrike" kern="1200" dirty="0">
                        <a:solidFill>
                          <a:schemeClr val="tx2"/>
                        </a:solidFill>
                        <a:effectLst/>
                        <a:latin typeface="DIN 2014 Light" panose="020B0404020202020204"/>
                        <a:ea typeface="+mn-ea"/>
                        <a:cs typeface="Segoe UI" panose="020B0502040204020203" pitchFamily="34" charset="0"/>
                      </a:endParaRPr>
                    </a:p>
                  </a:txBody>
                  <a:tcPr marL="8881"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rtl="0" fontAlgn="ctr"/>
                      <a:r>
                        <a:rPr lang="en-US" sz="1400" b="0" i="0" u="none" strike="noStrike" dirty="0">
                          <a:solidFill>
                            <a:srgbClr val="FFFFFF"/>
                          </a:solidFill>
                          <a:effectLst/>
                          <a:latin typeface="DIN 2014 Light" panose="020B0404020202020204"/>
                          <a:cs typeface="Segoe UI" panose="020B0502040204020203" pitchFamily="34" charset="0"/>
                        </a:rPr>
                        <a:t>BCBSTX HDHP with HSA</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34BB1"/>
                    </a:solidFill>
                  </a:tcPr>
                </a:tc>
                <a:tc hMerge="1">
                  <a:txBody>
                    <a:bodyPr/>
                    <a:lstStyle/>
                    <a:p>
                      <a:pPr algn="ctr" rtl="0" fontAlgn="ctr"/>
                      <a:endParaRPr lang="en-US" sz="1600" b="1" i="0" u="none" strike="noStrike" dirty="0">
                        <a:solidFill>
                          <a:srgbClr val="FFFFFF"/>
                        </a:solidFill>
                        <a:effectLst/>
                        <a:latin typeface="Calibri" panose="020F0502020204030204" pitchFamily="34" charset="0"/>
                      </a:endParaRPr>
                    </a:p>
                  </a:txBody>
                  <a:tcPr marL="8881" marR="8881" marT="8881"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2"/>
                    </a:solidFill>
                  </a:tcPr>
                </a:tc>
                <a:tc gridSpan="2">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BCBSTX PPO </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200"/>
                    </a:solidFill>
                  </a:tcPr>
                </a:tc>
                <a:tc hMerge="1">
                  <a:txBody>
                    <a:bodyPr/>
                    <a:lstStyle/>
                    <a:p>
                      <a:pPr algn="ctr" rtl="0" fontAlgn="ctr"/>
                      <a:endParaRPr lang="en-US" sz="1600" b="1" i="0" u="none" strike="noStrike" dirty="0">
                        <a:solidFill>
                          <a:srgbClr val="FFFFFF"/>
                        </a:solidFill>
                        <a:effectLst/>
                        <a:latin typeface="Calibri" panose="020F0502020204030204" pitchFamily="34" charset="0"/>
                      </a:endParaRPr>
                    </a:p>
                  </a:txBody>
                  <a:tcPr marL="8881" marR="8881" marT="88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3437939942"/>
                  </a:ext>
                </a:extLst>
              </a:tr>
              <a:tr h="282661">
                <a:tc>
                  <a:txBody>
                    <a:bodyPr/>
                    <a:lstStyle/>
                    <a:p>
                      <a:pPr algn="ctr" rtl="0" fontAlgn="b"/>
                      <a:endParaRPr lang="en-US" sz="1400" b="1" i="0" u="none" strike="noStrike" dirty="0">
                        <a:solidFill>
                          <a:schemeClr val="accent5"/>
                        </a:solidFill>
                        <a:effectLst/>
                        <a:latin typeface="DIN 2014 Light" panose="020B0404020202020204"/>
                        <a:cs typeface="Segoe UI" panose="020B0502040204020203" pitchFamily="34" charset="0"/>
                      </a:endParaRPr>
                    </a:p>
                  </a:txBody>
                  <a:tcPr marL="8881"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400" b="0" i="0" u="none" strike="noStrike" dirty="0">
                          <a:solidFill>
                            <a:srgbClr val="134BB1"/>
                          </a:solidFill>
                          <a:effectLst/>
                          <a:latin typeface="DIN 2014 Light" panose="020B0404020202020204"/>
                          <a:cs typeface="Segoe UI" panose="020B0502040204020203" pitchFamily="34" charset="0"/>
                        </a:rPr>
                        <a:t>In-Network</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b"/>
                      <a:r>
                        <a:rPr lang="en-US" sz="1400" b="0" i="0" u="none" strike="noStrike" dirty="0">
                          <a:solidFill>
                            <a:srgbClr val="134BB1"/>
                          </a:solidFill>
                          <a:effectLst/>
                          <a:latin typeface="DIN 2014 Light" panose="020B0404020202020204"/>
                          <a:cs typeface="Segoe UI" panose="020B0502040204020203" pitchFamily="34" charset="0"/>
                        </a:rPr>
                        <a:t>Out-of-Network</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b"/>
                      <a:r>
                        <a:rPr lang="en-US" sz="1400" b="0" i="0" u="none" strike="noStrike" dirty="0">
                          <a:solidFill>
                            <a:srgbClr val="134BB1"/>
                          </a:solidFill>
                          <a:effectLst/>
                          <a:latin typeface="DIN 2014 Light" panose="020B0404020202020204"/>
                          <a:cs typeface="Segoe UI" panose="020B0502040204020203" pitchFamily="34" charset="0"/>
                        </a:rPr>
                        <a:t>In-Network</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b"/>
                      <a:r>
                        <a:rPr lang="en-US" sz="1400" b="0" i="0" u="none" strike="noStrike" dirty="0">
                          <a:solidFill>
                            <a:srgbClr val="134BB1"/>
                          </a:solidFill>
                          <a:effectLst/>
                          <a:latin typeface="DIN 2014 Light" panose="020B0404020202020204"/>
                          <a:cs typeface="Segoe UI" panose="020B0502040204020203" pitchFamily="34" charset="0"/>
                        </a:rPr>
                        <a:t>Out-of-Network</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20938429"/>
                  </a:ext>
                </a:extLst>
              </a:tr>
              <a:tr h="482596">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PCP / Specialist  </a:t>
                      </a:r>
                    </a:p>
                    <a:p>
                      <a:pPr algn="l" rtl="0" fontAlgn="ctr"/>
                      <a:r>
                        <a:rPr lang="en-US" sz="1400" b="0" i="0" u="none" strike="noStrike" dirty="0">
                          <a:solidFill>
                            <a:srgbClr val="000000"/>
                          </a:solidFill>
                          <a:effectLst/>
                          <a:latin typeface="DIN 2014 Light" panose="020B0404020202020204"/>
                          <a:cs typeface="Segoe UI" panose="020B0502040204020203" pitchFamily="34" charset="0"/>
                        </a:rPr>
                        <a:t>Office Visits</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20% after deductible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40% after deductible</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200" b="0" i="0" u="none" strike="noStrike" dirty="0">
                          <a:solidFill>
                            <a:schemeClr val="tx1"/>
                          </a:solidFill>
                          <a:effectLst/>
                          <a:latin typeface="DIN 2014 Light" panose="020B0404020202020204"/>
                          <a:cs typeface="Segoe UI" panose="020B0502040204020203" pitchFamily="34" charset="0"/>
                        </a:rPr>
                        <a:t>$40 / $80 copay</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40% after deductible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863557413"/>
                  </a:ext>
                </a:extLst>
              </a:tr>
              <a:tr h="384543">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Emergency Room</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gridSpan="2">
                  <a:txBody>
                    <a:bodyPr/>
                    <a:lstStyle/>
                    <a:p>
                      <a:pPr algn="ctr" rtl="0" fontAlgn="ctr"/>
                      <a:r>
                        <a:rPr lang="en-US" sz="1200" b="0" i="0" u="none" strike="noStrike" kern="1200" dirty="0">
                          <a:solidFill>
                            <a:srgbClr val="000000"/>
                          </a:solidFill>
                          <a:effectLst/>
                          <a:latin typeface="DIN 2014 Light" panose="020B0404020202020204"/>
                          <a:ea typeface="+mn-ea"/>
                          <a:cs typeface="Segoe UI" panose="020B0502040204020203" pitchFamily="34" charset="0"/>
                        </a:rPr>
                        <a:t>20% after deductible</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hMerge="1">
                  <a:txBody>
                    <a:bodyPr/>
                    <a:lstStyle/>
                    <a:p>
                      <a:pPr algn="ctr" rtl="0" fontAlgn="ctr"/>
                      <a:endParaRPr lang="en-US" sz="1600" b="0" i="0" u="none" strike="noStrike" dirty="0">
                        <a:solidFill>
                          <a:srgbClr val="000000"/>
                        </a:solidFill>
                        <a:effectLst/>
                        <a:latin typeface="Calibri" panose="020F0502020204030204" pitchFamily="34" charset="0"/>
                      </a:endParaRP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a:noFill/>
                    </a:lnB>
                    <a:solidFill>
                      <a:srgbClr val="E7E7E7"/>
                    </a:solidFill>
                  </a:tcPr>
                </a:tc>
                <a:tc gridSpan="2">
                  <a:txBody>
                    <a:bodyPr/>
                    <a:lstStyle/>
                    <a:p>
                      <a:pPr algn="ctr" rtl="0" fontAlgn="ctr"/>
                      <a:r>
                        <a:rPr lang="en-US" sz="1200" b="0" i="0" u="none" strike="noStrike" kern="1200" dirty="0">
                          <a:solidFill>
                            <a:srgbClr val="000000"/>
                          </a:solidFill>
                          <a:effectLst/>
                          <a:latin typeface="DIN 2014 Light" panose="020B0404020202020204"/>
                          <a:ea typeface="+mn-ea"/>
                          <a:cs typeface="Segoe UI" panose="020B0502040204020203" pitchFamily="34" charset="0"/>
                        </a:rPr>
                        <a:t>$500 copay + 20% after deductible</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pPr algn="ctr" rtl="0" fontAlgn="ctr"/>
                      <a:endParaRPr lang="en-US" sz="1600" b="0" i="0" u="none" strike="noStrike" dirty="0">
                        <a:solidFill>
                          <a:srgbClr val="000000"/>
                        </a:solidFill>
                        <a:effectLst/>
                        <a:latin typeface="Calibri" panose="020F0502020204030204" pitchFamily="34" charset="0"/>
                      </a:endParaRPr>
                    </a:p>
                  </a:txBody>
                  <a:tcPr marL="8881" marR="8881" marT="88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7E7"/>
                    </a:solidFill>
                  </a:tcPr>
                </a:tc>
                <a:extLst>
                  <a:ext uri="{0D108BD9-81ED-4DB2-BD59-A6C34878D82A}">
                    <a16:rowId xmlns:a16="http://schemas.microsoft.com/office/drawing/2014/main" val="1645791869"/>
                  </a:ext>
                </a:extLst>
              </a:tr>
              <a:tr h="384543">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Urgent Care</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20% after deductible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40% after deductible</a:t>
                      </a:r>
                    </a:p>
                  </a:txBody>
                  <a:tcPr marL="8881" marR="8881" marT="8881" marB="0" anchor="ctr">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$75 copay</a:t>
                      </a:r>
                    </a:p>
                  </a:txBody>
                  <a:tcPr marL="8881" marR="8881" marT="8881" marB="0" anchor="ctr">
                    <a:lnL w="12700" cmpd="sng">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40% after deductible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554477994"/>
                  </a:ext>
                </a:extLst>
              </a:tr>
              <a:tr h="499563">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Minor X-Rays, </a:t>
                      </a:r>
                    </a:p>
                    <a:p>
                      <a:pPr algn="l" rtl="0" fontAlgn="ctr"/>
                      <a:r>
                        <a:rPr lang="en-US" sz="1400" b="0" i="0" u="none" strike="noStrike" dirty="0">
                          <a:solidFill>
                            <a:srgbClr val="000000"/>
                          </a:solidFill>
                          <a:effectLst/>
                          <a:latin typeface="DIN 2014 Light" panose="020B0404020202020204"/>
                          <a:cs typeface="Segoe UI" panose="020B0502040204020203" pitchFamily="34" charset="0"/>
                        </a:rPr>
                        <a:t>Lab &amp; Other Imaging</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20% after deductible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40% after deductible</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20% after deductible</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40% after deductible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896625397"/>
                  </a:ext>
                </a:extLst>
              </a:tr>
              <a:tr h="576815">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High-Cost Imaging </a:t>
                      </a:r>
                    </a:p>
                    <a:p>
                      <a:pPr algn="l" rtl="0" fontAlgn="ctr"/>
                      <a:r>
                        <a:rPr lang="en-US" sz="1400" b="0" i="0" u="none" strike="noStrike" dirty="0">
                          <a:solidFill>
                            <a:srgbClr val="000000"/>
                          </a:solidFill>
                          <a:effectLst/>
                          <a:latin typeface="DIN 2014 Light" panose="020B0404020202020204"/>
                          <a:cs typeface="Segoe UI" panose="020B0502040204020203" pitchFamily="34" charset="0"/>
                        </a:rPr>
                        <a:t>(MRI, PET, CT scans)</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20% after deductible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40% after deductible</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20% after deductible</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40% after deductible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734359247"/>
                  </a:ext>
                </a:extLst>
              </a:tr>
              <a:tr h="482596">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Inpatient / Outpatient Hospital</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20% after deductible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40% after deductible</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20% after deductible</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0" fontAlgn="ctr"/>
                      <a:r>
                        <a:rPr lang="en-US" sz="1200" b="0" i="0" u="none" strike="noStrike" dirty="0">
                          <a:solidFill>
                            <a:srgbClr val="000000"/>
                          </a:solidFill>
                          <a:effectLst/>
                          <a:latin typeface="DIN 2014 Light" panose="020B0404020202020204"/>
                          <a:cs typeface="Segoe UI" panose="020B0502040204020203" pitchFamily="34" charset="0"/>
                        </a:rPr>
                        <a:t>40% after deductible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550155431"/>
                  </a:ext>
                </a:extLst>
              </a:tr>
            </a:tbl>
          </a:graphicData>
        </a:graphic>
      </p:graphicFrame>
      <p:graphicFrame>
        <p:nvGraphicFramePr>
          <p:cNvPr id="6" name="Table 5">
            <a:extLst>
              <a:ext uri="{FF2B5EF4-FFF2-40B4-BE49-F238E27FC236}">
                <a16:creationId xmlns:a16="http://schemas.microsoft.com/office/drawing/2014/main" id="{1066B0F1-8C9D-DF65-BFEA-2E23315D4B9C}"/>
              </a:ext>
            </a:extLst>
          </p:cNvPr>
          <p:cNvGraphicFramePr>
            <a:graphicFrameLocks noGrp="1"/>
          </p:cNvGraphicFramePr>
          <p:nvPr>
            <p:extLst>
              <p:ext uri="{D42A27DB-BD31-4B8C-83A1-F6EECF244321}">
                <p14:modId xmlns:p14="http://schemas.microsoft.com/office/powerpoint/2010/main" val="1204711109"/>
              </p:ext>
            </p:extLst>
          </p:nvPr>
        </p:nvGraphicFramePr>
        <p:xfrm>
          <a:off x="6877053" y="5283832"/>
          <a:ext cx="1752600" cy="614681"/>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3640237057"/>
                    </a:ext>
                  </a:extLst>
                </a:gridCol>
              </a:tblGrid>
              <a:tr h="299444">
                <a:tc>
                  <a:txBody>
                    <a:bodyPr/>
                    <a:lstStyle/>
                    <a:p>
                      <a:pPr marL="0" algn="ctr" defTabSz="914400" rtl="0" eaLnBrk="1" latinLnBrk="0" hangingPunct="1"/>
                      <a:r>
                        <a:rPr lang="en-US" sz="1050" b="0" kern="1200" dirty="0">
                          <a:solidFill>
                            <a:schemeClr val="dk1"/>
                          </a:solidFill>
                          <a:latin typeface="DIN 2014 Light" panose="020B0404020202020204"/>
                          <a:ea typeface="+mn-ea"/>
                          <a:cs typeface="+mn-cs"/>
                        </a:rPr>
                        <a:t>Plan design change</a:t>
                      </a:r>
                    </a:p>
                  </a:txBody>
                  <a:tcPr>
                    <a:solidFill>
                      <a:schemeClr val="accent2">
                        <a:lumMod val="20000"/>
                        <a:lumOff val="80000"/>
                      </a:schemeClr>
                    </a:solidFill>
                  </a:tcPr>
                </a:tc>
                <a:extLst>
                  <a:ext uri="{0D108BD9-81ED-4DB2-BD59-A6C34878D82A}">
                    <a16:rowId xmlns:a16="http://schemas.microsoft.com/office/drawing/2014/main" val="2222067740"/>
                  </a:ext>
                </a:extLst>
              </a:tr>
              <a:tr h="315237">
                <a:tc>
                  <a:txBody>
                    <a:bodyPr/>
                    <a:lstStyle/>
                    <a:p>
                      <a:pPr marL="0" algn="ctr" defTabSz="914400" rtl="0" eaLnBrk="1" latinLnBrk="0" hangingPunct="1"/>
                      <a:r>
                        <a:rPr lang="en-US" sz="1050" kern="1200" dirty="0">
                          <a:solidFill>
                            <a:schemeClr val="dk1"/>
                          </a:solidFill>
                          <a:latin typeface="DIN 2014 Light" panose="020B0404020202020204"/>
                          <a:ea typeface="+mn-ea"/>
                          <a:cs typeface="+mn-cs"/>
                        </a:rPr>
                        <a:t>No plan design change</a:t>
                      </a:r>
                    </a:p>
                  </a:txBody>
                  <a:tcPr>
                    <a:solidFill>
                      <a:schemeClr val="accent6">
                        <a:lumMod val="20000"/>
                        <a:lumOff val="80000"/>
                      </a:schemeClr>
                    </a:solidFill>
                  </a:tcPr>
                </a:tc>
                <a:extLst>
                  <a:ext uri="{0D108BD9-81ED-4DB2-BD59-A6C34878D82A}">
                    <a16:rowId xmlns:a16="http://schemas.microsoft.com/office/drawing/2014/main" val="2824277832"/>
                  </a:ext>
                </a:extLst>
              </a:tr>
            </a:tbl>
          </a:graphicData>
        </a:graphic>
      </p:graphicFrame>
    </p:spTree>
    <p:extLst>
      <p:ext uri="{BB962C8B-B14F-4D97-AF65-F5344CB8AC3E}">
        <p14:creationId xmlns:p14="http://schemas.microsoft.com/office/powerpoint/2010/main" val="489528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0F43C8-D95B-DFB9-EC51-BB3B7F3C1733}"/>
              </a:ext>
            </a:extLst>
          </p:cNvPr>
          <p:cNvSpPr>
            <a:spLocks noGrp="1"/>
          </p:cNvSpPr>
          <p:nvPr>
            <p:ph type="title"/>
          </p:nvPr>
        </p:nvSpPr>
        <p:spPr>
          <a:xfrm>
            <a:off x="358800" y="0"/>
            <a:ext cx="7149439" cy="904239"/>
          </a:xfrm>
        </p:spPr>
        <p:txBody>
          <a:bodyPr>
            <a:normAutofit fontScale="90000"/>
          </a:bodyPr>
          <a:lstStyle/>
          <a:p>
            <a:r>
              <a:rPr lang="en-US" dirty="0"/>
              <a:t>MEDICAL PLAN COMPARISON | PHARMACY COVERAGE</a:t>
            </a:r>
          </a:p>
        </p:txBody>
      </p:sp>
      <p:graphicFrame>
        <p:nvGraphicFramePr>
          <p:cNvPr id="2" name="Table 1">
            <a:extLst>
              <a:ext uri="{FF2B5EF4-FFF2-40B4-BE49-F238E27FC236}">
                <a16:creationId xmlns:a16="http://schemas.microsoft.com/office/drawing/2014/main" id="{EBEB8A73-A0AD-1651-DFE6-9948AB35DE34}"/>
              </a:ext>
            </a:extLst>
          </p:cNvPr>
          <p:cNvGraphicFramePr>
            <a:graphicFrameLocks noGrp="1"/>
          </p:cNvGraphicFramePr>
          <p:nvPr>
            <p:extLst>
              <p:ext uri="{D42A27DB-BD31-4B8C-83A1-F6EECF244321}">
                <p14:modId xmlns:p14="http://schemas.microsoft.com/office/powerpoint/2010/main" val="752705837"/>
              </p:ext>
            </p:extLst>
          </p:nvPr>
        </p:nvGraphicFramePr>
        <p:xfrm>
          <a:off x="408496" y="1509621"/>
          <a:ext cx="8327008" cy="3883542"/>
        </p:xfrm>
        <a:graphic>
          <a:graphicData uri="http://schemas.openxmlformats.org/drawingml/2006/table">
            <a:tbl>
              <a:tblPr/>
              <a:tblGrid>
                <a:gridCol w="1801304">
                  <a:extLst>
                    <a:ext uri="{9D8B030D-6E8A-4147-A177-3AD203B41FA5}">
                      <a16:colId xmlns:a16="http://schemas.microsoft.com/office/drawing/2014/main" val="2802571826"/>
                    </a:ext>
                  </a:extLst>
                </a:gridCol>
                <a:gridCol w="1631426">
                  <a:extLst>
                    <a:ext uri="{9D8B030D-6E8A-4147-A177-3AD203B41FA5}">
                      <a16:colId xmlns:a16="http://schemas.microsoft.com/office/drawing/2014/main" val="2754608144"/>
                    </a:ext>
                  </a:extLst>
                </a:gridCol>
                <a:gridCol w="1631426">
                  <a:extLst>
                    <a:ext uri="{9D8B030D-6E8A-4147-A177-3AD203B41FA5}">
                      <a16:colId xmlns:a16="http://schemas.microsoft.com/office/drawing/2014/main" val="2510873238"/>
                    </a:ext>
                  </a:extLst>
                </a:gridCol>
                <a:gridCol w="1631426">
                  <a:extLst>
                    <a:ext uri="{9D8B030D-6E8A-4147-A177-3AD203B41FA5}">
                      <a16:colId xmlns:a16="http://schemas.microsoft.com/office/drawing/2014/main" val="63881937"/>
                    </a:ext>
                  </a:extLst>
                </a:gridCol>
                <a:gridCol w="1631426">
                  <a:extLst>
                    <a:ext uri="{9D8B030D-6E8A-4147-A177-3AD203B41FA5}">
                      <a16:colId xmlns:a16="http://schemas.microsoft.com/office/drawing/2014/main" val="1078913502"/>
                    </a:ext>
                  </a:extLst>
                </a:gridCol>
              </a:tblGrid>
              <a:tr h="435869">
                <a:tc>
                  <a:txBody>
                    <a:bodyPr/>
                    <a:lstStyle/>
                    <a:p>
                      <a:pPr marL="0" marR="0" lvl="0" indent="0" algn="r" defTabSz="685800" rtl="0" eaLnBrk="1" fontAlgn="ctr" latinLnBrk="0" hangingPunct="1">
                        <a:lnSpc>
                          <a:spcPct val="100000"/>
                        </a:lnSpc>
                        <a:spcBef>
                          <a:spcPts val="0"/>
                        </a:spcBef>
                        <a:spcAft>
                          <a:spcPts val="0"/>
                        </a:spcAft>
                        <a:buClrTx/>
                        <a:buSzTx/>
                        <a:buFontTx/>
                        <a:buNone/>
                        <a:tabLst/>
                        <a:defRPr/>
                      </a:pPr>
                      <a:endParaRPr lang="en-US" sz="1400" b="0" i="0" u="none" strike="noStrike" kern="1200" dirty="0">
                        <a:solidFill>
                          <a:schemeClr val="tx2"/>
                        </a:solidFill>
                        <a:effectLst/>
                        <a:latin typeface="DIN 2014 Light" panose="020B0404020202020204"/>
                        <a:ea typeface="+mn-ea"/>
                        <a:cs typeface="Segoe UI" panose="020B0502040204020203" pitchFamily="34" charset="0"/>
                      </a:endParaRPr>
                    </a:p>
                  </a:txBody>
                  <a:tcPr marL="8881"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rtl="0" fontAlgn="ctr"/>
                      <a:r>
                        <a:rPr lang="en-US" sz="1400" b="0" i="0" u="none" strike="noStrike" dirty="0">
                          <a:solidFill>
                            <a:srgbClr val="FFFFFF"/>
                          </a:solidFill>
                          <a:effectLst/>
                          <a:latin typeface="DIN 2014 Light" panose="020B0404020202020204"/>
                          <a:cs typeface="Segoe UI" panose="020B0502040204020203" pitchFamily="34" charset="0"/>
                        </a:rPr>
                        <a:t>BCBSTX HDHP with HSA</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134BB1"/>
                    </a:solidFill>
                  </a:tcPr>
                </a:tc>
                <a:tc hMerge="1">
                  <a:txBody>
                    <a:bodyPr/>
                    <a:lstStyle/>
                    <a:p>
                      <a:pPr algn="ctr" rtl="0" fontAlgn="ctr"/>
                      <a:endParaRPr lang="en-US" sz="1600" b="1" i="0" u="none" strike="noStrike" dirty="0">
                        <a:solidFill>
                          <a:srgbClr val="FFFFFF"/>
                        </a:solidFill>
                        <a:effectLst/>
                        <a:latin typeface="Calibri" panose="020F0502020204030204" pitchFamily="34" charset="0"/>
                      </a:endParaRPr>
                    </a:p>
                  </a:txBody>
                  <a:tcPr marL="8881" marR="8881" marT="8881"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2"/>
                    </a:solidFill>
                  </a:tcPr>
                </a:tc>
                <a:tc gridSpan="2">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BCBSTX PPO</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C200"/>
                    </a:solidFill>
                  </a:tcPr>
                </a:tc>
                <a:tc hMerge="1">
                  <a:txBody>
                    <a:bodyPr/>
                    <a:lstStyle/>
                    <a:p>
                      <a:pPr algn="ctr" rtl="0" fontAlgn="ctr"/>
                      <a:endParaRPr lang="en-US" sz="1600" b="1" i="0" u="none" strike="noStrike" dirty="0">
                        <a:solidFill>
                          <a:srgbClr val="FFFFFF"/>
                        </a:solidFill>
                        <a:effectLst/>
                        <a:latin typeface="Calibri" panose="020F0502020204030204" pitchFamily="34" charset="0"/>
                      </a:endParaRPr>
                    </a:p>
                  </a:txBody>
                  <a:tcPr marL="8881" marR="8881" marT="8881"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3437939942"/>
                  </a:ext>
                </a:extLst>
              </a:tr>
              <a:tr h="347767">
                <a:tc>
                  <a:txBody>
                    <a:bodyPr/>
                    <a:lstStyle/>
                    <a:p>
                      <a:pPr marL="0" marR="0" lvl="0" indent="0" algn="l" defTabSz="685800" rtl="0" eaLnBrk="1" fontAlgn="ctr" latinLnBrk="0" hangingPunct="1">
                        <a:lnSpc>
                          <a:spcPct val="100000"/>
                        </a:lnSpc>
                        <a:spcBef>
                          <a:spcPts val="0"/>
                        </a:spcBef>
                        <a:spcAft>
                          <a:spcPts val="0"/>
                        </a:spcAft>
                        <a:buClrTx/>
                        <a:buSzTx/>
                        <a:buFontTx/>
                        <a:buNone/>
                        <a:tabLst/>
                        <a:defRPr/>
                      </a:pPr>
                      <a:endParaRPr lang="en-US" sz="1400" b="0" i="0" u="none" strike="noStrike" kern="1200" dirty="0">
                        <a:solidFill>
                          <a:schemeClr val="tx2"/>
                        </a:solidFill>
                        <a:effectLst/>
                        <a:latin typeface="DIN 2014 Light" panose="020B0404020202020204"/>
                        <a:ea typeface="+mn-ea"/>
                        <a:cs typeface="Segoe UI" panose="020B0502040204020203" pitchFamily="34" charset="0"/>
                      </a:endParaRPr>
                    </a:p>
                  </a:txBody>
                  <a:tcPr marL="108000"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400" b="0" i="0" u="none" strike="noStrike" dirty="0">
                          <a:solidFill>
                            <a:srgbClr val="134BB1"/>
                          </a:solidFill>
                          <a:effectLst/>
                          <a:latin typeface="DIN 2014 Light" panose="020B0404020202020204"/>
                          <a:cs typeface="Segoe UI" panose="020B0502040204020203" pitchFamily="34" charset="0"/>
                        </a:rPr>
                        <a:t>In-Network</a:t>
                      </a:r>
                    </a:p>
                  </a:txBody>
                  <a:tcPr marL="8881" marR="8881" marT="8881"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b"/>
                      <a:r>
                        <a:rPr lang="en-US" sz="1400" b="0" i="0" u="none" strike="noStrike" dirty="0">
                          <a:solidFill>
                            <a:srgbClr val="134BB1"/>
                          </a:solidFill>
                          <a:effectLst/>
                          <a:latin typeface="DIN 2014 Light" panose="020B0404020202020204"/>
                          <a:cs typeface="Segoe UI" panose="020B0502040204020203" pitchFamily="34" charset="0"/>
                        </a:rPr>
                        <a:t>Out-of-Network</a:t>
                      </a:r>
                    </a:p>
                  </a:txBody>
                  <a:tcPr marL="8881" marR="8881" marT="8881" marB="0" anchor="ctr">
                    <a:lnL w="635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b"/>
                      <a:r>
                        <a:rPr lang="en-US" sz="1400" b="0" i="0" u="none" strike="noStrike" dirty="0">
                          <a:solidFill>
                            <a:srgbClr val="134BB1"/>
                          </a:solidFill>
                          <a:effectLst/>
                          <a:latin typeface="DIN 2014 Light" panose="020B0404020202020204"/>
                          <a:cs typeface="Segoe UI" panose="020B0502040204020203" pitchFamily="34" charset="0"/>
                        </a:rPr>
                        <a:t>In-Network</a:t>
                      </a:r>
                    </a:p>
                  </a:txBody>
                  <a:tcPr marL="8881" marR="8881" marT="8881" marB="0" anchor="ctr">
                    <a:lnL w="12700" cap="flat" cmpd="sng" algn="ctr">
                      <a:solidFill>
                        <a:schemeClr val="bg1">
                          <a:lumMod val="95000"/>
                        </a:schemeClr>
                      </a:solidFill>
                      <a:prstDash val="solid"/>
                      <a:round/>
                      <a:headEnd type="none" w="med" len="med"/>
                      <a:tailEnd type="none" w="med" len="med"/>
                    </a:lnL>
                    <a:lnR w="63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b"/>
                      <a:r>
                        <a:rPr lang="en-US" sz="1400" b="0" i="0" u="none" strike="noStrike" dirty="0">
                          <a:solidFill>
                            <a:srgbClr val="134BB1"/>
                          </a:solidFill>
                          <a:effectLst/>
                          <a:latin typeface="DIN 2014 Light" panose="020B0404020202020204"/>
                          <a:cs typeface="Segoe UI" panose="020B0502040204020203" pitchFamily="34" charset="0"/>
                        </a:rPr>
                        <a:t>Out-of-Network</a:t>
                      </a:r>
                    </a:p>
                  </a:txBody>
                  <a:tcPr marL="8881" marR="8881" marT="8881"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20938429"/>
                  </a:ext>
                </a:extLst>
              </a:tr>
              <a:tr h="516651">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Preferred </a:t>
                      </a:r>
                    </a:p>
                    <a:p>
                      <a:pPr algn="l" rtl="0" fontAlgn="ctr"/>
                      <a:r>
                        <a:rPr lang="en-US" sz="1400" b="0" i="0" u="none" strike="noStrike" dirty="0">
                          <a:solidFill>
                            <a:srgbClr val="000000"/>
                          </a:solidFill>
                          <a:effectLst/>
                          <a:latin typeface="DIN 2014 Light" panose="020B0404020202020204"/>
                          <a:cs typeface="Segoe UI" panose="020B0502040204020203" pitchFamily="34" charset="0"/>
                        </a:rPr>
                        <a:t>Generic Drugs</a:t>
                      </a:r>
                    </a:p>
                  </a:txBody>
                  <a:tcPr marL="108000"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10% after deductible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rowSpan="6">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kern="1200" dirty="0">
                          <a:solidFill>
                            <a:schemeClr val="tx1"/>
                          </a:solidFill>
                          <a:effectLst/>
                          <a:latin typeface="DIN 2014 Light" panose="020B0404020202020204"/>
                          <a:ea typeface="+mn-ea"/>
                          <a:cs typeface="Segoe UI" panose="020B0502040204020203" pitchFamily="34" charset="0"/>
                        </a:rPr>
                        <a:t>Deductible + Coinsurance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$0 copay</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rowSpan="6">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kern="1200" dirty="0">
                          <a:solidFill>
                            <a:schemeClr val="tx1"/>
                          </a:solidFill>
                          <a:effectLst/>
                          <a:latin typeface="DIN 2014 Light" panose="020B0404020202020204"/>
                          <a:ea typeface="+mn-ea"/>
                          <a:cs typeface="Segoe UI" panose="020B0502040204020203" pitchFamily="34" charset="0"/>
                        </a:rPr>
                        <a:t>Deductible + Coinsurance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895259290"/>
                  </a:ext>
                </a:extLst>
              </a:tr>
              <a:tr h="516651">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Non-Preferred </a:t>
                      </a:r>
                    </a:p>
                    <a:p>
                      <a:pPr algn="l" rtl="0" fontAlgn="ctr"/>
                      <a:r>
                        <a:rPr lang="en-US" sz="1400" b="0" i="0" u="none" strike="noStrike" dirty="0">
                          <a:solidFill>
                            <a:srgbClr val="000000"/>
                          </a:solidFill>
                          <a:effectLst/>
                          <a:latin typeface="DIN 2014 Light" panose="020B0404020202020204"/>
                          <a:cs typeface="Segoe UI" panose="020B0502040204020203" pitchFamily="34" charset="0"/>
                        </a:rPr>
                        <a:t>Generic Drugs</a:t>
                      </a:r>
                    </a:p>
                  </a:txBody>
                  <a:tcPr marL="108000"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10% after deductible</a:t>
                      </a:r>
                    </a:p>
                  </a:txBody>
                  <a:tcPr marL="8881" marR="8881" marT="8881"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2">
                        <a:lumMod val="20000"/>
                        <a:lumOff val="80000"/>
                      </a:schemeClr>
                    </a:solidFill>
                  </a:tcPr>
                </a:tc>
                <a:tc vMerge="1">
                  <a:txBody>
                    <a:bodyPr/>
                    <a:lstStyle/>
                    <a:p>
                      <a:endParaRPr lang="en-US"/>
                    </a:p>
                  </a:txBody>
                  <a:tcPr>
                    <a:lnT w="12700" cmpd="sng">
                      <a:noFill/>
                      <a:prstDash val="solid"/>
                    </a:lnT>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$10 copay</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vMerge="1">
                  <a:txBody>
                    <a:bodyPr/>
                    <a:lstStyle/>
                    <a:p>
                      <a:pPr algn="ctr"/>
                      <a:endParaRPr lang="en-US" sz="1400" b="0" i="0" u="none" strike="noStrike" kern="1200" dirty="0">
                        <a:solidFill>
                          <a:srgbClr val="000000"/>
                        </a:solidFill>
                        <a:effectLst/>
                        <a:latin typeface="Segoe UI" panose="020B0502040204020203" pitchFamily="34" charset="0"/>
                        <a:ea typeface="+mn-ea"/>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789593505"/>
                  </a:ext>
                </a:extLst>
              </a:tr>
              <a:tr h="516651">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Preferred </a:t>
                      </a:r>
                    </a:p>
                    <a:p>
                      <a:pPr algn="l" rtl="0" fontAlgn="ctr"/>
                      <a:r>
                        <a:rPr lang="en-US" sz="1400" b="0" i="0" u="none" strike="noStrike" dirty="0">
                          <a:solidFill>
                            <a:srgbClr val="000000"/>
                          </a:solidFill>
                          <a:effectLst/>
                          <a:latin typeface="DIN 2014 Light" panose="020B0404020202020204"/>
                          <a:cs typeface="Segoe UI" panose="020B0502040204020203" pitchFamily="34" charset="0"/>
                        </a:rPr>
                        <a:t>Brand Name Drugs</a:t>
                      </a:r>
                    </a:p>
                  </a:txBody>
                  <a:tcPr marL="108000"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20% after deductible</a:t>
                      </a:r>
                    </a:p>
                  </a:txBody>
                  <a:tcPr marL="8881" marR="8881" marT="8881"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20000"/>
                        <a:lumOff val="80000"/>
                      </a:schemeClr>
                    </a:solidFill>
                  </a:tcPr>
                </a:tc>
                <a:tc vMerge="1">
                  <a:txBody>
                    <a:bodyPr/>
                    <a:lstStyle/>
                    <a:p>
                      <a:pPr algn="ctr" rtl="0" fontAlgn="ctr"/>
                      <a:endParaRPr lang="en-US" sz="1600" b="0" i="0" u="none" strike="noStrike" dirty="0">
                        <a:solidFill>
                          <a:srgbClr val="000000"/>
                        </a:solidFill>
                        <a:effectLst/>
                        <a:latin typeface="Calibri" panose="020F0502020204030204" pitchFamily="34" charset="0"/>
                      </a:endParaRPr>
                    </a:p>
                  </a:txBody>
                  <a:tcPr marL="8881" marR="8881" marT="8881"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E7E7E7"/>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$50 copay</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vMerge="1">
                  <a:txBody>
                    <a:bodyPr/>
                    <a:lstStyle/>
                    <a:p>
                      <a:pPr algn="ctr"/>
                      <a:endParaRPr lang="en-US" sz="1400" b="0" i="0" u="none" strike="noStrike" kern="1200" dirty="0">
                        <a:solidFill>
                          <a:srgbClr val="000000"/>
                        </a:solidFill>
                        <a:effectLst/>
                        <a:latin typeface="Segoe UI" panose="020B0502040204020203" pitchFamily="34" charset="0"/>
                        <a:ea typeface="+mn-ea"/>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95229307"/>
                  </a:ext>
                </a:extLst>
              </a:tr>
              <a:tr h="516651">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Non-Preferred </a:t>
                      </a:r>
                    </a:p>
                    <a:p>
                      <a:pPr algn="l" rtl="0" fontAlgn="ctr"/>
                      <a:r>
                        <a:rPr lang="en-US" sz="1400" b="0" i="0" u="none" strike="noStrike" dirty="0">
                          <a:solidFill>
                            <a:srgbClr val="000000"/>
                          </a:solidFill>
                          <a:effectLst/>
                          <a:latin typeface="DIN 2014 Light" panose="020B0404020202020204"/>
                          <a:cs typeface="Segoe UI" panose="020B0502040204020203" pitchFamily="34" charset="0"/>
                        </a:rPr>
                        <a:t>Brand Name Drugs</a:t>
                      </a:r>
                    </a:p>
                  </a:txBody>
                  <a:tcPr marL="108000"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30% after deductible</a:t>
                      </a:r>
                    </a:p>
                  </a:txBody>
                  <a:tcPr marL="8881" marR="8881" marT="8881"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20000"/>
                        <a:lumOff val="80000"/>
                      </a:schemeClr>
                    </a:solidFill>
                  </a:tcPr>
                </a:tc>
                <a:tc vMerge="1">
                  <a:txBody>
                    <a:bodyPr/>
                    <a:lstStyle/>
                    <a:p>
                      <a:pPr algn="ctr" rtl="0" fontAlgn="ctr"/>
                      <a:endParaRPr lang="en-US" sz="1600" b="0" i="0" u="none" strike="noStrike" dirty="0">
                        <a:solidFill>
                          <a:srgbClr val="000000"/>
                        </a:solidFill>
                        <a:effectLst/>
                        <a:latin typeface="Calibri" panose="020F0502020204030204" pitchFamily="34" charset="0"/>
                      </a:endParaRPr>
                    </a:p>
                  </a:txBody>
                  <a:tcPr marL="8881" marR="8881" marT="8881"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$100 copay</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vMerge="1">
                  <a:txBody>
                    <a:bodyPr/>
                    <a:lstStyle/>
                    <a:p>
                      <a:pPr algn="ctr"/>
                      <a:endParaRPr lang="en-US" sz="1400" b="0" i="0" u="none" strike="noStrike" kern="1200" dirty="0">
                        <a:solidFill>
                          <a:srgbClr val="000000"/>
                        </a:solidFill>
                        <a:effectLst/>
                        <a:latin typeface="Segoe UI" panose="020B0502040204020203" pitchFamily="34" charset="0"/>
                        <a:ea typeface="+mn-ea"/>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43743790"/>
                  </a:ext>
                </a:extLst>
              </a:tr>
              <a:tr h="516651">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Preferred </a:t>
                      </a:r>
                    </a:p>
                    <a:p>
                      <a:pPr algn="l" rtl="0" fontAlgn="ctr"/>
                      <a:r>
                        <a:rPr lang="en-US" sz="1400" b="0" i="0" u="none" strike="noStrike" dirty="0">
                          <a:solidFill>
                            <a:srgbClr val="000000"/>
                          </a:solidFill>
                          <a:effectLst/>
                          <a:latin typeface="DIN 2014 Light" panose="020B0404020202020204"/>
                          <a:cs typeface="Segoe UI" panose="020B0502040204020203" pitchFamily="34" charset="0"/>
                        </a:rPr>
                        <a:t>Specialty Drugs</a:t>
                      </a:r>
                    </a:p>
                  </a:txBody>
                  <a:tcPr marL="108000"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40% after deductible</a:t>
                      </a:r>
                    </a:p>
                  </a:txBody>
                  <a:tcPr marL="8881" marR="8881" marT="8881"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20000"/>
                        <a:lumOff val="80000"/>
                      </a:schemeClr>
                    </a:solidFill>
                  </a:tcPr>
                </a:tc>
                <a:tc vMerge="1">
                  <a:txBody>
                    <a:bodyPr/>
                    <a:lstStyle/>
                    <a:p>
                      <a:pPr algn="ctr" rtl="0" fontAlgn="ctr"/>
                      <a:endParaRPr lang="en-US" sz="1600" b="0" i="0" u="none" strike="noStrike" dirty="0">
                        <a:solidFill>
                          <a:srgbClr val="000000"/>
                        </a:solidFill>
                        <a:effectLst/>
                        <a:latin typeface="Calibri" panose="020F0502020204030204" pitchFamily="34" charset="0"/>
                      </a:endParaRPr>
                    </a:p>
                  </a:txBody>
                  <a:tcPr marL="8881" marR="8881" marT="8881"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E7E7E7"/>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$150 copay</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v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1400" b="0" i="0" u="none" strike="noStrike" kern="1200" dirty="0">
                        <a:solidFill>
                          <a:srgbClr val="000000"/>
                        </a:solidFill>
                        <a:effectLst/>
                        <a:latin typeface="Segoe UI" panose="020B0502040204020203" pitchFamily="34" charset="0"/>
                        <a:ea typeface="+mn-ea"/>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15575438"/>
                  </a:ext>
                </a:extLst>
              </a:tr>
              <a:tr h="516651">
                <a:tc>
                  <a:txBody>
                    <a:bodyPr/>
                    <a:lstStyle/>
                    <a:p>
                      <a:pPr algn="l" rtl="0" fontAlgn="ctr"/>
                      <a:r>
                        <a:rPr lang="en-US" sz="1400" b="0" i="0" u="none" strike="noStrike" dirty="0">
                          <a:solidFill>
                            <a:srgbClr val="000000"/>
                          </a:solidFill>
                          <a:effectLst/>
                          <a:latin typeface="DIN 2014 Light" panose="020B0404020202020204"/>
                          <a:cs typeface="Segoe UI" panose="020B0502040204020203" pitchFamily="34" charset="0"/>
                        </a:rPr>
                        <a:t>Non-Preferred </a:t>
                      </a:r>
                    </a:p>
                    <a:p>
                      <a:pPr algn="l" rtl="0" fontAlgn="ctr"/>
                      <a:r>
                        <a:rPr lang="en-US" sz="1400" b="0" i="0" u="none" strike="noStrike" dirty="0">
                          <a:solidFill>
                            <a:srgbClr val="000000"/>
                          </a:solidFill>
                          <a:effectLst/>
                          <a:latin typeface="DIN 2014 Light" panose="020B0404020202020204"/>
                          <a:cs typeface="Segoe UI" panose="020B0502040204020203" pitchFamily="34" charset="0"/>
                        </a:rPr>
                        <a:t>Specialty Drugs</a:t>
                      </a:r>
                    </a:p>
                  </a:txBody>
                  <a:tcPr marL="108000"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50% after deductible</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vMerge="1">
                  <a:txBody>
                    <a:bodyPr/>
                    <a:lstStyle/>
                    <a:p>
                      <a:pPr algn="ctr" rtl="0" fontAlgn="ctr"/>
                      <a:endParaRPr lang="en-US" sz="1400" b="0" i="0" u="none" strike="noStrike" dirty="0">
                        <a:solidFill>
                          <a:srgbClr val="000000"/>
                        </a:solidFill>
                        <a:effectLst/>
                        <a:latin typeface="Segoe UI" panose="020B0502040204020203" pitchFamily="34" charset="0"/>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n-US" sz="1400" b="0" i="0" u="none" strike="noStrike" dirty="0">
                          <a:solidFill>
                            <a:schemeClr val="tx1"/>
                          </a:solidFill>
                          <a:effectLst/>
                          <a:latin typeface="DIN 2014 Light" panose="020B0404020202020204"/>
                          <a:cs typeface="Segoe UI" panose="020B0502040204020203" pitchFamily="34" charset="0"/>
                        </a:rPr>
                        <a:t>$250 copay</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vMerge="1">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endParaRPr lang="en-US" sz="1400" b="0" i="0" u="none" strike="noStrike" kern="1200" dirty="0">
                        <a:solidFill>
                          <a:srgbClr val="000000"/>
                        </a:solidFill>
                        <a:effectLst/>
                        <a:latin typeface="Segoe UI" panose="020B0502040204020203" pitchFamily="34" charset="0"/>
                        <a:ea typeface="+mn-ea"/>
                        <a:cs typeface="Segoe UI" panose="020B0502040204020203" pitchFamily="34" charset="0"/>
                      </a:endParaRP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76205966"/>
                  </a:ext>
                </a:extLst>
              </a:tr>
            </a:tbl>
          </a:graphicData>
        </a:graphic>
      </p:graphicFrame>
      <p:pic>
        <p:nvPicPr>
          <p:cNvPr id="6" name="Picture 2" descr="Image result for blue cross blue shield of tx">
            <a:extLst>
              <a:ext uri="{FF2B5EF4-FFF2-40B4-BE49-F238E27FC236}">
                <a16:creationId xmlns:a16="http://schemas.microsoft.com/office/drawing/2014/main" id="{037AF845-926E-3B5E-39BF-8389FB82C41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 t="15942" r="-6127" b="26025"/>
          <a:stretch/>
        </p:blipFill>
        <p:spPr bwMode="auto">
          <a:xfrm>
            <a:off x="358800" y="5900737"/>
            <a:ext cx="2897926" cy="6381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A4228EB3-346B-5AB7-ACAE-55B571E917BB}"/>
              </a:ext>
            </a:extLst>
          </p:cNvPr>
          <p:cNvGraphicFramePr>
            <a:graphicFrameLocks noGrp="1"/>
          </p:cNvGraphicFramePr>
          <p:nvPr>
            <p:extLst>
              <p:ext uri="{D42A27DB-BD31-4B8C-83A1-F6EECF244321}">
                <p14:modId xmlns:p14="http://schemas.microsoft.com/office/powerpoint/2010/main" val="1162157616"/>
              </p:ext>
            </p:extLst>
          </p:nvPr>
        </p:nvGraphicFramePr>
        <p:xfrm>
          <a:off x="6982904" y="5574344"/>
          <a:ext cx="1752600" cy="614681"/>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3640237057"/>
                    </a:ext>
                  </a:extLst>
                </a:gridCol>
              </a:tblGrid>
              <a:tr h="299444">
                <a:tc>
                  <a:txBody>
                    <a:bodyPr/>
                    <a:lstStyle/>
                    <a:p>
                      <a:pPr marL="0" algn="ctr" defTabSz="914400" rtl="0" eaLnBrk="1" latinLnBrk="0" hangingPunct="1"/>
                      <a:r>
                        <a:rPr lang="en-US" sz="1050" b="0" kern="1200" dirty="0">
                          <a:solidFill>
                            <a:schemeClr val="dk1"/>
                          </a:solidFill>
                          <a:latin typeface="DIN 2014 Light" panose="020B0404020202020204"/>
                          <a:ea typeface="+mn-ea"/>
                          <a:cs typeface="+mn-cs"/>
                        </a:rPr>
                        <a:t>Plan design change</a:t>
                      </a:r>
                    </a:p>
                  </a:txBody>
                  <a:tcPr>
                    <a:solidFill>
                      <a:schemeClr val="accent2">
                        <a:lumMod val="20000"/>
                        <a:lumOff val="80000"/>
                      </a:schemeClr>
                    </a:solidFill>
                  </a:tcPr>
                </a:tc>
                <a:extLst>
                  <a:ext uri="{0D108BD9-81ED-4DB2-BD59-A6C34878D82A}">
                    <a16:rowId xmlns:a16="http://schemas.microsoft.com/office/drawing/2014/main" val="2222067740"/>
                  </a:ext>
                </a:extLst>
              </a:tr>
              <a:tr h="315237">
                <a:tc>
                  <a:txBody>
                    <a:bodyPr/>
                    <a:lstStyle/>
                    <a:p>
                      <a:pPr marL="0" algn="ctr" defTabSz="914400" rtl="0" eaLnBrk="1" latinLnBrk="0" hangingPunct="1"/>
                      <a:r>
                        <a:rPr lang="en-US" sz="1050" kern="1200" dirty="0">
                          <a:solidFill>
                            <a:schemeClr val="dk1"/>
                          </a:solidFill>
                          <a:latin typeface="DIN 2014 Light" panose="020B0404020202020204"/>
                          <a:ea typeface="+mn-ea"/>
                          <a:cs typeface="+mn-cs"/>
                        </a:rPr>
                        <a:t>No plan design change</a:t>
                      </a:r>
                    </a:p>
                  </a:txBody>
                  <a:tcPr>
                    <a:solidFill>
                      <a:schemeClr val="accent6">
                        <a:lumMod val="20000"/>
                        <a:lumOff val="80000"/>
                      </a:schemeClr>
                    </a:solidFill>
                  </a:tcPr>
                </a:tc>
                <a:extLst>
                  <a:ext uri="{0D108BD9-81ED-4DB2-BD59-A6C34878D82A}">
                    <a16:rowId xmlns:a16="http://schemas.microsoft.com/office/drawing/2014/main" val="2824277832"/>
                  </a:ext>
                </a:extLst>
              </a:tr>
            </a:tbl>
          </a:graphicData>
        </a:graphic>
      </p:graphicFrame>
    </p:spTree>
    <p:extLst>
      <p:ext uri="{BB962C8B-B14F-4D97-AF65-F5344CB8AC3E}">
        <p14:creationId xmlns:p14="http://schemas.microsoft.com/office/powerpoint/2010/main" val="3272717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0F43C8-D95B-DFB9-EC51-BB3B7F3C1733}"/>
              </a:ext>
            </a:extLst>
          </p:cNvPr>
          <p:cNvSpPr>
            <a:spLocks noGrp="1"/>
          </p:cNvSpPr>
          <p:nvPr>
            <p:ph type="title"/>
          </p:nvPr>
        </p:nvSpPr>
        <p:spPr>
          <a:xfrm>
            <a:off x="358800" y="0"/>
            <a:ext cx="7149439" cy="904239"/>
          </a:xfrm>
        </p:spPr>
        <p:txBody>
          <a:bodyPr>
            <a:normAutofit fontScale="90000"/>
          </a:bodyPr>
          <a:lstStyle/>
          <a:p>
            <a:r>
              <a:rPr lang="en-US" dirty="0"/>
              <a:t>MEDICAL PLAN COSTS | EMPLOYEE BI-WEEKLY PREMIUMS</a:t>
            </a:r>
          </a:p>
        </p:txBody>
      </p:sp>
      <p:graphicFrame>
        <p:nvGraphicFramePr>
          <p:cNvPr id="5" name="Table 4">
            <a:extLst>
              <a:ext uri="{FF2B5EF4-FFF2-40B4-BE49-F238E27FC236}">
                <a16:creationId xmlns:a16="http://schemas.microsoft.com/office/drawing/2014/main" id="{C247F775-6111-22FC-A7E0-1B60555F1E2F}"/>
              </a:ext>
            </a:extLst>
          </p:cNvPr>
          <p:cNvGraphicFramePr>
            <a:graphicFrameLocks noGrp="1"/>
          </p:cNvGraphicFramePr>
          <p:nvPr>
            <p:extLst>
              <p:ext uri="{D42A27DB-BD31-4B8C-83A1-F6EECF244321}">
                <p14:modId xmlns:p14="http://schemas.microsoft.com/office/powerpoint/2010/main" val="798022679"/>
              </p:ext>
            </p:extLst>
          </p:nvPr>
        </p:nvGraphicFramePr>
        <p:xfrm>
          <a:off x="1807763" y="3713927"/>
          <a:ext cx="5943451" cy="1843173"/>
        </p:xfrm>
        <a:graphic>
          <a:graphicData uri="http://schemas.openxmlformats.org/drawingml/2006/table">
            <a:tbl>
              <a:tblPr/>
              <a:tblGrid>
                <a:gridCol w="1868011">
                  <a:extLst>
                    <a:ext uri="{9D8B030D-6E8A-4147-A177-3AD203B41FA5}">
                      <a16:colId xmlns:a16="http://schemas.microsoft.com/office/drawing/2014/main" val="355917322"/>
                    </a:ext>
                  </a:extLst>
                </a:gridCol>
                <a:gridCol w="2037720">
                  <a:extLst>
                    <a:ext uri="{9D8B030D-6E8A-4147-A177-3AD203B41FA5}">
                      <a16:colId xmlns:a16="http://schemas.microsoft.com/office/drawing/2014/main" val="3032678687"/>
                    </a:ext>
                  </a:extLst>
                </a:gridCol>
                <a:gridCol w="2037720">
                  <a:extLst>
                    <a:ext uri="{9D8B030D-6E8A-4147-A177-3AD203B41FA5}">
                      <a16:colId xmlns:a16="http://schemas.microsoft.com/office/drawing/2014/main" val="2387212813"/>
                    </a:ext>
                  </a:extLst>
                </a:gridCol>
              </a:tblGrid>
              <a:tr h="334905">
                <a:tc>
                  <a:txBody>
                    <a:bodyPr/>
                    <a:lstStyle/>
                    <a:p>
                      <a:pPr marL="0" marR="0" lvl="0" indent="0" algn="r" defTabSz="685800" rtl="0" eaLnBrk="1" fontAlgn="ctr" latinLnBrk="0" hangingPunct="1">
                        <a:lnSpc>
                          <a:spcPct val="100000"/>
                        </a:lnSpc>
                        <a:spcBef>
                          <a:spcPts val="0"/>
                        </a:spcBef>
                        <a:spcAft>
                          <a:spcPts val="0"/>
                        </a:spcAft>
                        <a:buClrTx/>
                        <a:buSzTx/>
                        <a:buFontTx/>
                        <a:buNone/>
                        <a:tabLst/>
                        <a:defRPr/>
                      </a:pPr>
                      <a:endParaRPr lang="en-US" sz="1400" b="0" i="0" u="none" strike="noStrike" kern="1200" dirty="0">
                        <a:solidFill>
                          <a:schemeClr val="tx2"/>
                        </a:solidFill>
                        <a:effectLst/>
                        <a:latin typeface="DIN 2014 Light"/>
                        <a:ea typeface="+mn-ea"/>
                        <a:cs typeface="Segoe UI" panose="020B0502040204020203" pitchFamily="34" charset="0"/>
                      </a:endParaRPr>
                    </a:p>
                  </a:txBody>
                  <a:tcPr marL="8881"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400" b="0" i="0" u="none" strike="noStrike" dirty="0">
                          <a:solidFill>
                            <a:srgbClr val="FFFFFF"/>
                          </a:solidFill>
                          <a:effectLst/>
                          <a:latin typeface="DIN 2014 Light"/>
                          <a:cs typeface="Segoe UI" panose="020B0502040204020203" pitchFamily="34" charset="0"/>
                        </a:rPr>
                        <a:t>BCBSTX HDHP with HSA</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34BB1"/>
                    </a:solidFill>
                  </a:tcPr>
                </a:tc>
                <a:tc>
                  <a:txBody>
                    <a:bodyPr/>
                    <a:lstStyle/>
                    <a:p>
                      <a:pPr algn="ctr" rtl="0" fontAlgn="ctr"/>
                      <a:r>
                        <a:rPr lang="en-US" sz="1400" b="0" i="0" u="none" strike="noStrike" dirty="0">
                          <a:solidFill>
                            <a:schemeClr val="tx1"/>
                          </a:solidFill>
                          <a:effectLst/>
                          <a:latin typeface="DIN 2014 Light"/>
                          <a:cs typeface="Segoe UI" panose="020B0502040204020203" pitchFamily="34" charset="0"/>
                        </a:rPr>
                        <a:t>BCBSTX PPO </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200"/>
                    </a:solidFill>
                  </a:tcPr>
                </a:tc>
                <a:extLst>
                  <a:ext uri="{0D108BD9-81ED-4DB2-BD59-A6C34878D82A}">
                    <a16:rowId xmlns:a16="http://schemas.microsoft.com/office/drawing/2014/main" val="1893981634"/>
                  </a:ext>
                </a:extLst>
              </a:tr>
              <a:tr h="377067">
                <a:tc>
                  <a:txBody>
                    <a:bodyPr/>
                    <a:lstStyle/>
                    <a:p>
                      <a:pPr algn="l" rtl="0" fontAlgn="ctr"/>
                      <a:r>
                        <a:rPr lang="en-US" sz="1400" b="0" i="0" u="none" strike="noStrike" dirty="0">
                          <a:solidFill>
                            <a:srgbClr val="000000"/>
                          </a:solidFill>
                          <a:effectLst/>
                          <a:latin typeface="DIN 2014 Light"/>
                          <a:cs typeface="Segoe UI" panose="020B0502040204020203" pitchFamily="34" charset="0"/>
                        </a:rPr>
                        <a:t>Employee</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$30.45</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$48.60</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5851167"/>
                  </a:ext>
                </a:extLst>
              </a:tr>
              <a:tr h="377067">
                <a:tc>
                  <a:txBody>
                    <a:bodyPr/>
                    <a:lstStyle/>
                    <a:p>
                      <a:pPr algn="l" rtl="0" fontAlgn="ctr"/>
                      <a:r>
                        <a:rPr lang="en-US" sz="1400" b="0" i="0" u="none" strike="noStrike" dirty="0">
                          <a:solidFill>
                            <a:srgbClr val="000000"/>
                          </a:solidFill>
                          <a:effectLst/>
                          <a:latin typeface="DIN 2014 Light"/>
                          <a:cs typeface="Segoe UI" panose="020B0502040204020203" pitchFamily="34" charset="0"/>
                        </a:rPr>
                        <a:t>Employee + Spouse</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$61.88</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$97.20</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372979"/>
                  </a:ext>
                </a:extLst>
              </a:tr>
              <a:tr h="377067">
                <a:tc>
                  <a:txBody>
                    <a:bodyPr/>
                    <a:lstStyle/>
                    <a:p>
                      <a:pPr algn="l" rtl="0" fontAlgn="ctr"/>
                      <a:r>
                        <a:rPr lang="en-US" sz="1400" b="0" i="0" u="none" strike="noStrike" dirty="0">
                          <a:solidFill>
                            <a:srgbClr val="000000"/>
                          </a:solidFill>
                          <a:effectLst/>
                          <a:latin typeface="DIN 2014 Light"/>
                          <a:cs typeface="Segoe UI" panose="020B0502040204020203" pitchFamily="34" charset="0"/>
                        </a:rPr>
                        <a:t>Employee + Child(ren)</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$61.88</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$90.26</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4728470"/>
                  </a:ext>
                </a:extLst>
              </a:tr>
              <a:tr h="377067">
                <a:tc>
                  <a:txBody>
                    <a:bodyPr/>
                    <a:lstStyle/>
                    <a:p>
                      <a:pPr algn="l" rtl="0" fontAlgn="ctr"/>
                      <a:r>
                        <a:rPr lang="en-US" sz="1400" b="0" i="0" u="none" strike="noStrike" dirty="0">
                          <a:solidFill>
                            <a:srgbClr val="000000"/>
                          </a:solidFill>
                          <a:effectLst/>
                          <a:latin typeface="DIN 2014 Light"/>
                          <a:cs typeface="Segoe UI" panose="020B0502040204020203" pitchFamily="34" charset="0"/>
                        </a:rPr>
                        <a:t>Employee + Family</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$92.33</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$143.82</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5639539"/>
                  </a:ext>
                </a:extLst>
              </a:tr>
            </a:tbl>
          </a:graphicData>
        </a:graphic>
      </p:graphicFrame>
      <p:pic>
        <p:nvPicPr>
          <p:cNvPr id="6" name="Picture 2" descr="Image result for blue cross blue shield of tx">
            <a:extLst>
              <a:ext uri="{FF2B5EF4-FFF2-40B4-BE49-F238E27FC236}">
                <a16:creationId xmlns:a16="http://schemas.microsoft.com/office/drawing/2014/main" id="{D71E34C1-074D-3BDC-00A3-3D7037CD91D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 t="15942" r="-6127" b="26025"/>
          <a:stretch/>
        </p:blipFill>
        <p:spPr bwMode="auto">
          <a:xfrm>
            <a:off x="358800" y="5900737"/>
            <a:ext cx="2897926" cy="6381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a:extLst>
              <a:ext uri="{FF2B5EF4-FFF2-40B4-BE49-F238E27FC236}">
                <a16:creationId xmlns:a16="http://schemas.microsoft.com/office/drawing/2014/main" id="{B9E0A48E-DE71-5EC8-E96E-C7F8706411B9}"/>
              </a:ext>
            </a:extLst>
          </p:cNvPr>
          <p:cNvGraphicFramePr>
            <a:graphicFrameLocks noGrp="1"/>
          </p:cNvGraphicFramePr>
          <p:nvPr>
            <p:extLst>
              <p:ext uri="{D42A27DB-BD31-4B8C-83A1-F6EECF244321}">
                <p14:modId xmlns:p14="http://schemas.microsoft.com/office/powerpoint/2010/main" val="738297677"/>
              </p:ext>
            </p:extLst>
          </p:nvPr>
        </p:nvGraphicFramePr>
        <p:xfrm>
          <a:off x="1733005" y="1590683"/>
          <a:ext cx="5943451" cy="1820814"/>
        </p:xfrm>
        <a:graphic>
          <a:graphicData uri="http://schemas.openxmlformats.org/drawingml/2006/table">
            <a:tbl>
              <a:tblPr/>
              <a:tblGrid>
                <a:gridCol w="1868011">
                  <a:extLst>
                    <a:ext uri="{9D8B030D-6E8A-4147-A177-3AD203B41FA5}">
                      <a16:colId xmlns:a16="http://schemas.microsoft.com/office/drawing/2014/main" val="355917322"/>
                    </a:ext>
                  </a:extLst>
                </a:gridCol>
                <a:gridCol w="2037720">
                  <a:extLst>
                    <a:ext uri="{9D8B030D-6E8A-4147-A177-3AD203B41FA5}">
                      <a16:colId xmlns:a16="http://schemas.microsoft.com/office/drawing/2014/main" val="3032678687"/>
                    </a:ext>
                  </a:extLst>
                </a:gridCol>
                <a:gridCol w="2037720">
                  <a:extLst>
                    <a:ext uri="{9D8B030D-6E8A-4147-A177-3AD203B41FA5}">
                      <a16:colId xmlns:a16="http://schemas.microsoft.com/office/drawing/2014/main" val="2387212813"/>
                    </a:ext>
                  </a:extLst>
                </a:gridCol>
              </a:tblGrid>
              <a:tr h="289013">
                <a:tc>
                  <a:txBody>
                    <a:bodyPr/>
                    <a:lstStyle/>
                    <a:p>
                      <a:pPr marL="0" marR="0" lvl="0" indent="0" algn="r" defTabSz="685800" rtl="0" eaLnBrk="1" fontAlgn="ctr" latinLnBrk="0" hangingPunct="1">
                        <a:lnSpc>
                          <a:spcPct val="100000"/>
                        </a:lnSpc>
                        <a:spcBef>
                          <a:spcPts val="0"/>
                        </a:spcBef>
                        <a:spcAft>
                          <a:spcPts val="0"/>
                        </a:spcAft>
                        <a:buClrTx/>
                        <a:buSzTx/>
                        <a:buFontTx/>
                        <a:buNone/>
                        <a:tabLst/>
                        <a:defRPr/>
                      </a:pPr>
                      <a:endParaRPr lang="en-US" sz="1400" b="0" i="0" u="none" strike="noStrike" kern="1200" dirty="0">
                        <a:solidFill>
                          <a:schemeClr val="tx2"/>
                        </a:solidFill>
                        <a:effectLst/>
                        <a:latin typeface="DIN 2014 Light"/>
                        <a:ea typeface="+mn-ea"/>
                        <a:cs typeface="Segoe UI" panose="020B0502040204020203" pitchFamily="34" charset="0"/>
                      </a:endParaRPr>
                    </a:p>
                  </a:txBody>
                  <a:tcPr marL="8881" marR="108000"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400" b="0" i="0" u="none" strike="noStrike" dirty="0">
                          <a:solidFill>
                            <a:srgbClr val="FFFFFF"/>
                          </a:solidFill>
                          <a:effectLst/>
                          <a:latin typeface="DIN 2014 Light"/>
                          <a:cs typeface="Segoe UI" panose="020B0502040204020203" pitchFamily="34" charset="0"/>
                        </a:rPr>
                        <a:t>BCBSTX HDHP with HSA</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34BB1"/>
                    </a:solidFill>
                  </a:tcPr>
                </a:tc>
                <a:tc>
                  <a:txBody>
                    <a:bodyPr/>
                    <a:lstStyle/>
                    <a:p>
                      <a:pPr algn="ctr" rtl="0" fontAlgn="ctr"/>
                      <a:r>
                        <a:rPr lang="en-US" sz="1400" b="0" i="0" u="none" strike="noStrike" dirty="0">
                          <a:solidFill>
                            <a:schemeClr val="tx1"/>
                          </a:solidFill>
                          <a:effectLst/>
                          <a:latin typeface="DIN 2014 Light"/>
                          <a:cs typeface="Segoe UI" panose="020B0502040204020203" pitchFamily="34" charset="0"/>
                        </a:rPr>
                        <a:t>BCBSTX PPO </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200"/>
                    </a:solidFill>
                  </a:tcPr>
                </a:tc>
                <a:extLst>
                  <a:ext uri="{0D108BD9-81ED-4DB2-BD59-A6C34878D82A}">
                    <a16:rowId xmlns:a16="http://schemas.microsoft.com/office/drawing/2014/main" val="1893981634"/>
                  </a:ext>
                </a:extLst>
              </a:tr>
              <a:tr h="431704">
                <a:tc>
                  <a:txBody>
                    <a:bodyPr/>
                    <a:lstStyle/>
                    <a:p>
                      <a:pPr algn="l" rtl="0" fontAlgn="ctr"/>
                      <a:r>
                        <a:rPr lang="en-US" sz="1400" b="0" i="0" u="none" strike="noStrike" dirty="0">
                          <a:solidFill>
                            <a:srgbClr val="000000"/>
                          </a:solidFill>
                          <a:effectLst/>
                          <a:latin typeface="DIN 2014 Light"/>
                          <a:cs typeface="Segoe UI" panose="020B0502040204020203" pitchFamily="34" charset="0"/>
                        </a:rPr>
                        <a:t>Employee</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$31.00</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$49.00</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5851167"/>
                  </a:ext>
                </a:extLst>
              </a:tr>
              <a:tr h="330200">
                <a:tc>
                  <a:txBody>
                    <a:bodyPr/>
                    <a:lstStyle/>
                    <a:p>
                      <a:pPr algn="l" rtl="0" fontAlgn="ctr"/>
                      <a:r>
                        <a:rPr lang="en-US" sz="1400" b="0" i="0" u="none" strike="noStrike" dirty="0">
                          <a:solidFill>
                            <a:srgbClr val="000000"/>
                          </a:solidFill>
                          <a:effectLst/>
                          <a:latin typeface="DIN 2014 Light"/>
                          <a:cs typeface="Segoe UI" panose="020B0502040204020203" pitchFamily="34" charset="0"/>
                        </a:rPr>
                        <a:t>Employee + Spouse</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$63.00</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$98.00</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372979"/>
                  </a:ext>
                </a:extLst>
              </a:tr>
              <a:tr h="444500">
                <a:tc>
                  <a:txBody>
                    <a:bodyPr/>
                    <a:lstStyle/>
                    <a:p>
                      <a:pPr algn="l" rtl="0" fontAlgn="ctr"/>
                      <a:r>
                        <a:rPr lang="en-US" sz="1400" b="0" i="0" u="none" strike="noStrike" dirty="0">
                          <a:solidFill>
                            <a:srgbClr val="000000"/>
                          </a:solidFill>
                          <a:effectLst/>
                          <a:latin typeface="DIN 2014 Light"/>
                          <a:cs typeface="Segoe UI" panose="020B0502040204020203" pitchFamily="34" charset="0"/>
                        </a:rPr>
                        <a:t>Employee + Child(ren)</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$63.00</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$91.00</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4728470"/>
                  </a:ext>
                </a:extLst>
              </a:tr>
              <a:tr h="325397">
                <a:tc>
                  <a:txBody>
                    <a:bodyPr/>
                    <a:lstStyle/>
                    <a:p>
                      <a:pPr algn="l" rtl="0" fontAlgn="ctr"/>
                      <a:r>
                        <a:rPr lang="en-US" sz="1400" b="0" i="0" u="none" strike="noStrike" dirty="0">
                          <a:solidFill>
                            <a:srgbClr val="000000"/>
                          </a:solidFill>
                          <a:effectLst/>
                          <a:latin typeface="DIN 2014 Light"/>
                          <a:cs typeface="Segoe UI" panose="020B0502040204020203" pitchFamily="34" charset="0"/>
                        </a:rPr>
                        <a:t>Employee + Family</a:t>
                      </a:r>
                    </a:p>
                  </a:txBody>
                  <a:tcPr marL="108000"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$94.00</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$145.00</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5639539"/>
                  </a:ext>
                </a:extLst>
              </a:tr>
            </a:tbl>
          </a:graphicData>
        </a:graphic>
      </p:graphicFrame>
      <p:sp>
        <p:nvSpPr>
          <p:cNvPr id="4" name="TextBox 3">
            <a:extLst>
              <a:ext uri="{FF2B5EF4-FFF2-40B4-BE49-F238E27FC236}">
                <a16:creationId xmlns:a16="http://schemas.microsoft.com/office/drawing/2014/main" id="{603873BD-1BD7-084D-FC87-42C764CA4671}"/>
              </a:ext>
            </a:extLst>
          </p:cNvPr>
          <p:cNvSpPr txBox="1"/>
          <p:nvPr/>
        </p:nvSpPr>
        <p:spPr>
          <a:xfrm>
            <a:off x="2429272" y="1506052"/>
            <a:ext cx="1654908" cy="400110"/>
          </a:xfrm>
          <a:prstGeom prst="rect">
            <a:avLst/>
          </a:prstGeom>
          <a:noFill/>
        </p:spPr>
        <p:txBody>
          <a:bodyPr wrap="square" rtlCol="0">
            <a:spAutoFit/>
          </a:bodyPr>
          <a:lstStyle/>
          <a:p>
            <a:pPr algn="ctr"/>
            <a:r>
              <a:rPr lang="en-US" sz="2000" b="1" dirty="0">
                <a:solidFill>
                  <a:srgbClr val="004A98"/>
                </a:solidFill>
                <a:latin typeface="DIN Alternate" panose="020B0500000000000000" pitchFamily="34" charset="77"/>
                <a:cs typeface="+mj-cs"/>
              </a:rPr>
              <a:t>2025</a:t>
            </a:r>
          </a:p>
        </p:txBody>
      </p:sp>
      <p:sp>
        <p:nvSpPr>
          <p:cNvPr id="7" name="TextBox 6">
            <a:extLst>
              <a:ext uri="{FF2B5EF4-FFF2-40B4-BE49-F238E27FC236}">
                <a16:creationId xmlns:a16="http://schemas.microsoft.com/office/drawing/2014/main" id="{A041000D-2604-315B-0753-A16FD5F1D47F}"/>
              </a:ext>
            </a:extLst>
          </p:cNvPr>
          <p:cNvSpPr txBox="1"/>
          <p:nvPr/>
        </p:nvSpPr>
        <p:spPr>
          <a:xfrm>
            <a:off x="2606993" y="3655648"/>
            <a:ext cx="1299466" cy="400110"/>
          </a:xfrm>
          <a:prstGeom prst="rect">
            <a:avLst/>
          </a:prstGeom>
          <a:noFill/>
        </p:spPr>
        <p:txBody>
          <a:bodyPr wrap="square" rtlCol="0">
            <a:spAutoFit/>
          </a:bodyPr>
          <a:lstStyle/>
          <a:p>
            <a:pPr algn="ctr"/>
            <a:r>
              <a:rPr lang="en-US" sz="2000" b="1" dirty="0">
                <a:solidFill>
                  <a:srgbClr val="004A98"/>
                </a:solidFill>
                <a:latin typeface="DIN Alternate" panose="020B0500000000000000" pitchFamily="34" charset="77"/>
                <a:cs typeface="+mj-cs"/>
              </a:rPr>
              <a:t>2026</a:t>
            </a:r>
          </a:p>
        </p:txBody>
      </p:sp>
      <p:sp>
        <p:nvSpPr>
          <p:cNvPr id="8" name="TextBox 7">
            <a:extLst>
              <a:ext uri="{FF2B5EF4-FFF2-40B4-BE49-F238E27FC236}">
                <a16:creationId xmlns:a16="http://schemas.microsoft.com/office/drawing/2014/main" id="{7BC7C674-FA16-027D-481A-A7AFC8AA1EA3}"/>
              </a:ext>
            </a:extLst>
          </p:cNvPr>
          <p:cNvSpPr txBox="1"/>
          <p:nvPr/>
        </p:nvSpPr>
        <p:spPr>
          <a:xfrm>
            <a:off x="4141875" y="5549536"/>
            <a:ext cx="3723639" cy="307777"/>
          </a:xfrm>
          <a:prstGeom prst="rect">
            <a:avLst/>
          </a:prstGeom>
          <a:noFill/>
        </p:spPr>
        <p:txBody>
          <a:bodyPr wrap="square" rtlCol="0">
            <a:spAutoFit/>
          </a:bodyPr>
          <a:lstStyle/>
          <a:p>
            <a:r>
              <a:rPr lang="en-US" sz="1400" i="1" dirty="0"/>
              <a:t>2026 premiums paid over 27 pay periods</a:t>
            </a:r>
          </a:p>
        </p:txBody>
      </p:sp>
    </p:spTree>
    <p:extLst>
      <p:ext uri="{BB962C8B-B14F-4D97-AF65-F5344CB8AC3E}">
        <p14:creationId xmlns:p14="http://schemas.microsoft.com/office/powerpoint/2010/main" val="3738324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E2130B-2A87-600F-83DF-86F4FCA65574}"/>
              </a:ext>
            </a:extLst>
          </p:cNvPr>
          <p:cNvSpPr>
            <a:spLocks noGrp="1"/>
          </p:cNvSpPr>
          <p:nvPr>
            <p:ph idx="1"/>
          </p:nvPr>
        </p:nvSpPr>
        <p:spPr>
          <a:xfrm>
            <a:off x="358800" y="1452878"/>
            <a:ext cx="8322491" cy="4716568"/>
          </a:xfrm>
        </p:spPr>
        <p:txBody>
          <a:bodyPr>
            <a:normAutofit fontScale="62500" lnSpcReduction="20000"/>
          </a:bodyPr>
          <a:lstStyle/>
          <a:p>
            <a:r>
              <a:rPr lang="en-US" sz="2600" dirty="0"/>
              <a:t>Employees who decide to Opt-Out of the Enstor Medical Plan to enroll in a spouse’s or parents’ eligible medical plan, will receive a total cash payment based on enrollment tier. These employees will be required to complete the Cash in Lieu Form:</a:t>
            </a:r>
          </a:p>
          <a:p>
            <a:pPr marL="285750" indent="-285750">
              <a:buFont typeface="Arial" panose="020B0604020202020204" pitchFamily="34" charset="0"/>
              <a:buChar char="•"/>
            </a:pPr>
            <a:r>
              <a:rPr lang="en-US" sz="2600" b="0" dirty="0"/>
              <a:t>Employee Only:  $2,500 total cash payment</a:t>
            </a:r>
          </a:p>
          <a:p>
            <a:pPr marL="285750" indent="-285750">
              <a:buFont typeface="Arial" panose="020B0604020202020204" pitchFamily="34" charset="0"/>
              <a:buChar char="•"/>
            </a:pPr>
            <a:r>
              <a:rPr lang="en-US" sz="2600" b="0" dirty="0"/>
              <a:t>Employee + Spouse OR Employee + One Child:  $3,500 total cash payment</a:t>
            </a:r>
          </a:p>
          <a:p>
            <a:pPr marL="285750" indent="-285750">
              <a:buFont typeface="Arial" panose="020B0604020202020204" pitchFamily="34" charset="0"/>
              <a:buChar char="•"/>
            </a:pPr>
            <a:r>
              <a:rPr lang="en-US" sz="2600" b="0" dirty="0"/>
              <a:t>Employee + Family:  $5,000 total cash payment</a:t>
            </a:r>
          </a:p>
          <a:p>
            <a:endParaRPr lang="en-US" sz="2600" b="0" dirty="0"/>
          </a:p>
          <a:p>
            <a:r>
              <a:rPr lang="en-US" sz="2600" dirty="0"/>
              <a:t>Payment Structure - employee will receive 2 equal payments as follows:</a:t>
            </a:r>
          </a:p>
          <a:p>
            <a:pPr marL="285750" indent="-285750">
              <a:buFont typeface="Arial" panose="020B0604020202020204" pitchFamily="34" charset="0"/>
              <a:buChar char="•"/>
            </a:pPr>
            <a:r>
              <a:rPr lang="en-US" sz="2600" b="0" dirty="0"/>
              <a:t>1st Payment on the last pay day of January 2026</a:t>
            </a:r>
          </a:p>
          <a:p>
            <a:pPr marL="285750" indent="-285750">
              <a:buFont typeface="Arial" panose="020B0604020202020204" pitchFamily="34" charset="0"/>
              <a:buChar char="•"/>
            </a:pPr>
            <a:r>
              <a:rPr lang="en-US" sz="2600" b="0" dirty="0"/>
              <a:t>2nd Payment on the last pay day of July 2026</a:t>
            </a:r>
          </a:p>
          <a:p>
            <a:pPr marL="285750" indent="-285750">
              <a:buFont typeface="Arial" panose="020B0604020202020204" pitchFamily="34" charset="0"/>
              <a:buChar char="•"/>
            </a:pPr>
            <a:r>
              <a:rPr lang="en-US" sz="2600" b="0" dirty="0"/>
              <a:t>Prorated for new hires</a:t>
            </a:r>
          </a:p>
          <a:p>
            <a:endParaRPr lang="en-US" sz="2600" b="0" dirty="0"/>
          </a:p>
          <a:p>
            <a:r>
              <a:rPr lang="en-US" sz="2600" b="0" dirty="0"/>
              <a:t>Employees who opt out of the Enstor BCBSTX Medical plan are still able to enroll in the BCBSTX Dental plan. Enstor will continue to pay 100% of the Vision, Life and Disability plans. </a:t>
            </a:r>
          </a:p>
          <a:p>
            <a:endParaRPr lang="en-US" sz="2600" b="0" dirty="0"/>
          </a:p>
          <a:p>
            <a:r>
              <a:rPr lang="en-US" sz="2600" i="1" dirty="0"/>
              <a:t>Cash in Lieu Form is available in Human Resources </a:t>
            </a:r>
          </a:p>
          <a:p>
            <a:endParaRPr lang="en-US" dirty="0"/>
          </a:p>
        </p:txBody>
      </p:sp>
      <p:sp>
        <p:nvSpPr>
          <p:cNvPr id="3" name="Title 2">
            <a:extLst>
              <a:ext uri="{FF2B5EF4-FFF2-40B4-BE49-F238E27FC236}">
                <a16:creationId xmlns:a16="http://schemas.microsoft.com/office/drawing/2014/main" id="{B28A91D2-479B-9540-204D-FB44D58F16CE}"/>
              </a:ext>
            </a:extLst>
          </p:cNvPr>
          <p:cNvSpPr>
            <a:spLocks noGrp="1"/>
          </p:cNvSpPr>
          <p:nvPr>
            <p:ph type="title"/>
          </p:nvPr>
        </p:nvSpPr>
        <p:spPr/>
        <p:txBody>
          <a:bodyPr/>
          <a:lstStyle/>
          <a:p>
            <a:r>
              <a:rPr lang="en-US" dirty="0"/>
              <a:t>CASH IN LIEU PROGRAM</a:t>
            </a:r>
          </a:p>
        </p:txBody>
      </p:sp>
    </p:spTree>
    <p:extLst>
      <p:ext uri="{BB962C8B-B14F-4D97-AF65-F5344CB8AC3E}">
        <p14:creationId xmlns:p14="http://schemas.microsoft.com/office/powerpoint/2010/main" val="1403724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918202-5A82-484D-3FE3-B272BB844DB1}"/>
              </a:ext>
            </a:extLst>
          </p:cNvPr>
          <p:cNvSpPr>
            <a:spLocks noGrp="1"/>
          </p:cNvSpPr>
          <p:nvPr>
            <p:ph type="title"/>
          </p:nvPr>
        </p:nvSpPr>
        <p:spPr/>
        <p:txBody>
          <a:bodyPr/>
          <a:lstStyle/>
          <a:p>
            <a:r>
              <a:rPr lang="en-US" dirty="0"/>
              <a:t>VIRTUAL VISITS | MDLIVE</a:t>
            </a:r>
          </a:p>
        </p:txBody>
      </p:sp>
      <p:graphicFrame>
        <p:nvGraphicFramePr>
          <p:cNvPr id="4" name="Table 3">
            <a:extLst>
              <a:ext uri="{FF2B5EF4-FFF2-40B4-BE49-F238E27FC236}">
                <a16:creationId xmlns:a16="http://schemas.microsoft.com/office/drawing/2014/main" id="{70859B06-7558-7639-8487-691086CFA836}"/>
              </a:ext>
            </a:extLst>
          </p:cNvPr>
          <p:cNvGraphicFramePr>
            <a:graphicFrameLocks noGrp="1"/>
          </p:cNvGraphicFramePr>
          <p:nvPr/>
        </p:nvGraphicFramePr>
        <p:xfrm>
          <a:off x="1106489" y="1227647"/>
          <a:ext cx="7342188" cy="4067175"/>
        </p:xfrm>
        <a:graphic>
          <a:graphicData uri="http://schemas.openxmlformats.org/drawingml/2006/table">
            <a:tbl>
              <a:tblPr firstRow="1" bandRow="1">
                <a:tableStyleId>{5C22544A-7EE6-4342-B048-85BDC9FD1C3A}</a:tableStyleId>
              </a:tblPr>
              <a:tblGrid>
                <a:gridCol w="7342188">
                  <a:extLst>
                    <a:ext uri="{9D8B030D-6E8A-4147-A177-3AD203B41FA5}">
                      <a16:colId xmlns:a16="http://schemas.microsoft.com/office/drawing/2014/main" val="62981780"/>
                    </a:ext>
                  </a:extLst>
                </a:gridCol>
              </a:tblGrid>
              <a:tr h="813435">
                <a:tc>
                  <a:txBody>
                    <a:bodyPr/>
                    <a:lstStyle/>
                    <a:p>
                      <a:r>
                        <a:rPr lang="en-US" sz="1600" b="0" kern="1200" dirty="0">
                          <a:solidFill>
                            <a:schemeClr val="dk1"/>
                          </a:solidFill>
                          <a:latin typeface="Segoe UI" panose="020B0502040204020203" pitchFamily="34" charset="0"/>
                          <a:ea typeface="+mn-ea"/>
                          <a:cs typeface="Segoe UI" panose="020B0502040204020203" pitchFamily="34" charset="0"/>
                        </a:rPr>
                        <a:t>Avoid germs in the ER, urgent care clinic or doctor’s office</a:t>
                      </a:r>
                    </a:p>
                  </a:txBody>
                  <a:tcPr anchor="ctr">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78943645"/>
                  </a:ext>
                </a:extLst>
              </a:tr>
              <a:tr h="813435">
                <a:tc>
                  <a:txBody>
                    <a:bodyPr/>
                    <a:lstStyle/>
                    <a:p>
                      <a:r>
                        <a:rPr lang="en-US" sz="1600" dirty="0">
                          <a:latin typeface="Segoe UI" panose="020B0502040204020203" pitchFamily="34" charset="0"/>
                          <a:cs typeface="Segoe UI" panose="020B0502040204020203" pitchFamily="34" charset="0"/>
                        </a:rPr>
                        <a:t>See a board-certified, licensed, telehealth-trained doctor on you schedule with on-demand virtual visits 24/7, including nights, weekends and holidays. </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280894680"/>
                  </a:ext>
                </a:extLst>
              </a:tr>
              <a:tr h="813435">
                <a:tc>
                  <a:txBody>
                    <a:bodyPr/>
                    <a:lstStyle/>
                    <a:p>
                      <a:r>
                        <a:rPr lang="en-US" sz="1600" dirty="0">
                          <a:latin typeface="Segoe UI" panose="020B0502040204020203" pitchFamily="34" charset="0"/>
                          <a:cs typeface="Segoe UI" panose="020B0502040204020203" pitchFamily="34" charset="0"/>
                        </a:rPr>
                        <a:t>Get treated for more than 80 common conditions including colds, flu, allergies and more. </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876185928"/>
                  </a:ext>
                </a:extLst>
              </a:tr>
              <a:tr h="813435">
                <a:tc>
                  <a:txBody>
                    <a:bodyPr/>
                    <a:lstStyle/>
                    <a:p>
                      <a:r>
                        <a:rPr lang="en-US" sz="1600" dirty="0">
                          <a:latin typeface="Segoe UI" panose="020B0502040204020203" pitchFamily="34" charset="0"/>
                          <a:cs typeface="Segoe UI" panose="020B0502040204020203" pitchFamily="34" charset="0"/>
                        </a:rPr>
                        <a:t>Get a prescription or short-term refill of any existing prescription sent to a pharmacy nearby in less time than your usual doctor visit. </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159454436"/>
                  </a:ext>
                </a:extLst>
              </a:tr>
              <a:tr h="813435">
                <a:tc>
                  <a:txBody>
                    <a:bodyPr/>
                    <a:lstStyle/>
                    <a:p>
                      <a:r>
                        <a:rPr lang="en-US" sz="1600" dirty="0">
                          <a:latin typeface="Segoe UI" panose="020B0502040204020203" pitchFamily="34" charset="0"/>
                          <a:cs typeface="Segoe UI" panose="020B0502040204020203" pitchFamily="34" charset="0"/>
                        </a:rPr>
                        <a:t>Avoid costly copays and deductibles of the ER and urgent care clinic. </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69909403"/>
                  </a:ext>
                </a:extLst>
              </a:tr>
            </a:tbl>
          </a:graphicData>
        </a:graphic>
      </p:graphicFrame>
      <p:pic>
        <p:nvPicPr>
          <p:cNvPr id="5" name="Graphic 4" descr="Piggy Bank with solid fill">
            <a:extLst>
              <a:ext uri="{FF2B5EF4-FFF2-40B4-BE49-F238E27FC236}">
                <a16:creationId xmlns:a16="http://schemas.microsoft.com/office/drawing/2014/main" id="{4544D72D-5382-A5C8-006A-68D9A479CB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0980" y="4590187"/>
            <a:ext cx="537149" cy="537149"/>
          </a:xfrm>
          <a:prstGeom prst="rect">
            <a:avLst/>
          </a:prstGeom>
        </p:spPr>
      </p:pic>
      <p:pic>
        <p:nvPicPr>
          <p:cNvPr id="6" name="Graphic 5" descr="Medicine with solid fill">
            <a:extLst>
              <a:ext uri="{FF2B5EF4-FFF2-40B4-BE49-F238E27FC236}">
                <a16:creationId xmlns:a16="http://schemas.microsoft.com/office/drawing/2014/main" id="{7AD2BBF0-DBC3-990A-E8DD-25D7102A5E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0981" y="3798384"/>
            <a:ext cx="537149" cy="537149"/>
          </a:xfrm>
          <a:prstGeom prst="rect">
            <a:avLst/>
          </a:prstGeom>
        </p:spPr>
      </p:pic>
      <p:pic>
        <p:nvPicPr>
          <p:cNvPr id="7" name="Graphic 6" descr="Fever with solid fill">
            <a:extLst>
              <a:ext uri="{FF2B5EF4-FFF2-40B4-BE49-F238E27FC236}">
                <a16:creationId xmlns:a16="http://schemas.microsoft.com/office/drawing/2014/main" id="{C4150017-DEF7-86D5-AFD4-1BA012615E6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0981" y="3006581"/>
            <a:ext cx="537149" cy="537149"/>
          </a:xfrm>
          <a:prstGeom prst="rect">
            <a:avLst/>
          </a:prstGeom>
        </p:spPr>
      </p:pic>
      <p:pic>
        <p:nvPicPr>
          <p:cNvPr id="8" name="Graphic 7" descr="Daily calendar with solid fill">
            <a:extLst>
              <a:ext uri="{FF2B5EF4-FFF2-40B4-BE49-F238E27FC236}">
                <a16:creationId xmlns:a16="http://schemas.microsoft.com/office/drawing/2014/main" id="{A514C021-C598-2274-9AFF-983A511C131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0982" y="2211708"/>
            <a:ext cx="537149" cy="537149"/>
          </a:xfrm>
          <a:prstGeom prst="rect">
            <a:avLst/>
          </a:prstGeom>
        </p:spPr>
      </p:pic>
      <p:pic>
        <p:nvPicPr>
          <p:cNvPr id="9" name="Graphic 8" descr="Germ with solid fill">
            <a:extLst>
              <a:ext uri="{FF2B5EF4-FFF2-40B4-BE49-F238E27FC236}">
                <a16:creationId xmlns:a16="http://schemas.microsoft.com/office/drawing/2014/main" id="{89980197-8214-D25D-138E-CAE697C8485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0981" y="1416835"/>
            <a:ext cx="537149" cy="537149"/>
          </a:xfrm>
          <a:prstGeom prst="rect">
            <a:avLst/>
          </a:prstGeom>
        </p:spPr>
      </p:pic>
      <p:pic>
        <p:nvPicPr>
          <p:cNvPr id="10" name="Picture 9" descr="A close up of a sign&#10;&#10;Description automatically generated">
            <a:extLst>
              <a:ext uri="{FF2B5EF4-FFF2-40B4-BE49-F238E27FC236}">
                <a16:creationId xmlns:a16="http://schemas.microsoft.com/office/drawing/2014/main" id="{93368F43-5D73-C33E-5E0E-5AFD376FE575}"/>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t="27788" b="32364"/>
          <a:stretch/>
        </p:blipFill>
        <p:spPr>
          <a:xfrm>
            <a:off x="358802" y="6038907"/>
            <a:ext cx="1705117" cy="537149"/>
          </a:xfrm>
          <a:prstGeom prst="rect">
            <a:avLst/>
          </a:prstGeom>
        </p:spPr>
      </p:pic>
      <p:graphicFrame>
        <p:nvGraphicFramePr>
          <p:cNvPr id="2" name="Table 1">
            <a:extLst>
              <a:ext uri="{FF2B5EF4-FFF2-40B4-BE49-F238E27FC236}">
                <a16:creationId xmlns:a16="http://schemas.microsoft.com/office/drawing/2014/main" id="{D49253DB-A2CE-7A8E-15AA-3D9595347CF8}"/>
              </a:ext>
            </a:extLst>
          </p:cNvPr>
          <p:cNvGraphicFramePr>
            <a:graphicFrameLocks noGrp="1"/>
          </p:cNvGraphicFramePr>
          <p:nvPr>
            <p:extLst>
              <p:ext uri="{D42A27DB-BD31-4B8C-83A1-F6EECF244321}">
                <p14:modId xmlns:p14="http://schemas.microsoft.com/office/powerpoint/2010/main" val="379241348"/>
              </p:ext>
            </p:extLst>
          </p:nvPr>
        </p:nvGraphicFramePr>
        <p:xfrm>
          <a:off x="2761354" y="5586498"/>
          <a:ext cx="4032458" cy="904818"/>
        </p:xfrm>
        <a:graphic>
          <a:graphicData uri="http://schemas.openxmlformats.org/drawingml/2006/table">
            <a:tbl>
              <a:tblPr/>
              <a:tblGrid>
                <a:gridCol w="2016229">
                  <a:extLst>
                    <a:ext uri="{9D8B030D-6E8A-4147-A177-3AD203B41FA5}">
                      <a16:colId xmlns:a16="http://schemas.microsoft.com/office/drawing/2014/main" val="1062548827"/>
                    </a:ext>
                  </a:extLst>
                </a:gridCol>
                <a:gridCol w="2016229">
                  <a:extLst>
                    <a:ext uri="{9D8B030D-6E8A-4147-A177-3AD203B41FA5}">
                      <a16:colId xmlns:a16="http://schemas.microsoft.com/office/drawing/2014/main" val="2489194550"/>
                    </a:ext>
                  </a:extLst>
                </a:gridCol>
              </a:tblGrid>
              <a:tr h="425618">
                <a:tc>
                  <a:txBody>
                    <a:bodyPr/>
                    <a:lstStyle/>
                    <a:p>
                      <a:pPr algn="ctr" rtl="0" fontAlgn="ctr"/>
                      <a:r>
                        <a:rPr lang="en-US" sz="1400" b="0" i="0" u="none" strike="noStrike" dirty="0">
                          <a:solidFill>
                            <a:srgbClr val="FFFFFF"/>
                          </a:solidFill>
                          <a:effectLst/>
                          <a:latin typeface="DIN 2014 Light"/>
                          <a:cs typeface="Segoe UI" panose="020B0502040204020203" pitchFamily="34" charset="0"/>
                        </a:rPr>
                        <a:t>BCBSTX HDHP with HSA</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34BB1"/>
                    </a:solidFill>
                  </a:tcPr>
                </a:tc>
                <a:tc>
                  <a:txBody>
                    <a:bodyPr/>
                    <a:lstStyle/>
                    <a:p>
                      <a:pPr algn="ctr" rtl="0" fontAlgn="ctr"/>
                      <a:r>
                        <a:rPr lang="en-US" sz="1400" b="0" i="0" u="none" strike="noStrike" dirty="0">
                          <a:solidFill>
                            <a:schemeClr val="tx1"/>
                          </a:solidFill>
                          <a:effectLst/>
                          <a:latin typeface="DIN 2014 Light"/>
                          <a:cs typeface="Segoe UI" panose="020B0502040204020203" pitchFamily="34" charset="0"/>
                        </a:rPr>
                        <a:t>BCBSTX PPO </a:t>
                      </a:r>
                    </a:p>
                  </a:txBody>
                  <a:tcPr marL="8881" marR="8881" marT="888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200"/>
                    </a:solidFill>
                  </a:tcPr>
                </a:tc>
                <a:extLst>
                  <a:ext uri="{0D108BD9-81ED-4DB2-BD59-A6C34878D82A}">
                    <a16:rowId xmlns:a16="http://schemas.microsoft.com/office/drawing/2014/main" val="558510874"/>
                  </a:ext>
                </a:extLst>
              </a:tr>
              <a:tr h="479200">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$48*</a:t>
                      </a:r>
                    </a:p>
                  </a:txBody>
                  <a:tcPr marL="8881" marR="8881" marT="8881" marB="0"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400" b="0" i="0" u="none" strike="noStrike" dirty="0">
                          <a:solidFill>
                            <a:srgbClr val="000000"/>
                          </a:solidFill>
                          <a:effectLst/>
                          <a:latin typeface="DIN 2014 Light"/>
                          <a:cs typeface="Segoe UI" panose="020B0502040204020203" pitchFamily="34" charset="0"/>
                        </a:rPr>
                        <a:t>$0 Copay</a:t>
                      </a:r>
                    </a:p>
                  </a:txBody>
                  <a:tcPr marL="8881" marR="8881" marT="8881"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2733831"/>
                  </a:ext>
                </a:extLst>
              </a:tr>
            </a:tbl>
          </a:graphicData>
        </a:graphic>
      </p:graphicFrame>
      <p:sp>
        <p:nvSpPr>
          <p:cNvPr id="11" name="TextBox 10">
            <a:extLst>
              <a:ext uri="{FF2B5EF4-FFF2-40B4-BE49-F238E27FC236}">
                <a16:creationId xmlns:a16="http://schemas.microsoft.com/office/drawing/2014/main" id="{D9D01332-5BF0-BC75-0557-B97E41A2B3B1}"/>
              </a:ext>
            </a:extLst>
          </p:cNvPr>
          <p:cNvSpPr txBox="1"/>
          <p:nvPr/>
        </p:nvSpPr>
        <p:spPr>
          <a:xfrm>
            <a:off x="3059805" y="6552160"/>
            <a:ext cx="3435556" cy="230832"/>
          </a:xfrm>
          <a:prstGeom prst="rect">
            <a:avLst/>
          </a:prstGeom>
          <a:noFill/>
        </p:spPr>
        <p:txBody>
          <a:bodyPr wrap="none" rtlCol="0">
            <a:spAutoFit/>
          </a:bodyPr>
          <a:lstStyle/>
          <a:p>
            <a:r>
              <a:rPr lang="en-US" sz="900" dirty="0">
                <a:solidFill>
                  <a:srgbClr val="FF0000"/>
                </a:solidFill>
              </a:rPr>
              <a:t>*Virtual behavioral consultations are subject to separate pricing.</a:t>
            </a:r>
          </a:p>
        </p:txBody>
      </p:sp>
    </p:spTree>
    <p:extLst>
      <p:ext uri="{BB962C8B-B14F-4D97-AF65-F5344CB8AC3E}">
        <p14:creationId xmlns:p14="http://schemas.microsoft.com/office/powerpoint/2010/main" val="969939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918202-5A82-484D-3FE3-B272BB844DB1}"/>
              </a:ext>
            </a:extLst>
          </p:cNvPr>
          <p:cNvSpPr>
            <a:spLocks noGrp="1"/>
          </p:cNvSpPr>
          <p:nvPr>
            <p:ph type="title"/>
          </p:nvPr>
        </p:nvSpPr>
        <p:spPr/>
        <p:txBody>
          <a:bodyPr>
            <a:normAutofit fontScale="90000"/>
          </a:bodyPr>
          <a:lstStyle/>
          <a:p>
            <a:r>
              <a:rPr lang="en-US" dirty="0"/>
              <a:t>BCBS MEMBER PORTAL – BLUE ACCESS FOR MEMBERS (BAM)</a:t>
            </a:r>
          </a:p>
        </p:txBody>
      </p:sp>
      <p:pic>
        <p:nvPicPr>
          <p:cNvPr id="12" name="Picture 2" descr="Image result for blue cross blue shield of tx">
            <a:extLst>
              <a:ext uri="{FF2B5EF4-FFF2-40B4-BE49-F238E27FC236}">
                <a16:creationId xmlns:a16="http://schemas.microsoft.com/office/drawing/2014/main" id="{119C1C55-1DC7-2A1B-67A1-82185ED0601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 t="15942" r="-6127" b="26025"/>
          <a:stretch/>
        </p:blipFill>
        <p:spPr bwMode="auto">
          <a:xfrm>
            <a:off x="358800" y="5900737"/>
            <a:ext cx="2897926" cy="6381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D2E94CC-3B09-833E-5EF0-E824E0477747}"/>
              </a:ext>
            </a:extLst>
          </p:cNvPr>
          <p:cNvPicPr>
            <a:picLocks noChangeAspect="1"/>
          </p:cNvPicPr>
          <p:nvPr/>
        </p:nvPicPr>
        <p:blipFill>
          <a:blip r:embed="rId4"/>
          <a:stretch>
            <a:fillRect/>
          </a:stretch>
        </p:blipFill>
        <p:spPr>
          <a:xfrm>
            <a:off x="971645" y="1113023"/>
            <a:ext cx="6904387" cy="4787714"/>
          </a:xfrm>
          <a:prstGeom prst="rect">
            <a:avLst/>
          </a:prstGeom>
        </p:spPr>
      </p:pic>
    </p:spTree>
    <p:extLst>
      <p:ext uri="{BB962C8B-B14F-4D97-AF65-F5344CB8AC3E}">
        <p14:creationId xmlns:p14="http://schemas.microsoft.com/office/powerpoint/2010/main" val="1198297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3D878D-3C17-0C88-CDB9-4BA53C329F77}"/>
              </a:ext>
            </a:extLst>
          </p:cNvPr>
          <p:cNvSpPr>
            <a:spLocks noGrp="1"/>
          </p:cNvSpPr>
          <p:nvPr>
            <p:ph type="title"/>
          </p:nvPr>
        </p:nvSpPr>
        <p:spPr/>
        <p:txBody>
          <a:bodyPr/>
          <a:lstStyle/>
          <a:p>
            <a:r>
              <a:rPr lang="en-US" dirty="0"/>
              <a:t>MEMBER REWARDS</a:t>
            </a:r>
          </a:p>
        </p:txBody>
      </p:sp>
      <p:sp>
        <p:nvSpPr>
          <p:cNvPr id="5" name="Content Placeholder 4">
            <a:extLst>
              <a:ext uri="{FF2B5EF4-FFF2-40B4-BE49-F238E27FC236}">
                <a16:creationId xmlns:a16="http://schemas.microsoft.com/office/drawing/2014/main" id="{0F79811C-57B3-A0AC-DA0B-A27CD0C680F5}"/>
              </a:ext>
            </a:extLst>
          </p:cNvPr>
          <p:cNvSpPr>
            <a:spLocks noGrp="1"/>
          </p:cNvSpPr>
          <p:nvPr>
            <p:ph idx="1"/>
          </p:nvPr>
        </p:nvSpPr>
        <p:spPr>
          <a:xfrm>
            <a:off x="358802" y="1255776"/>
            <a:ext cx="5123402" cy="4850384"/>
          </a:xfrm>
        </p:spPr>
        <p:txBody>
          <a:bodyPr>
            <a:normAutofit/>
          </a:bodyPr>
          <a:lstStyle/>
          <a:p>
            <a:r>
              <a:rPr lang="en-US" b="0" dirty="0"/>
              <a:t>Member Rewards  is a comprehensive engagement and rewards program offered by Blue Cross and Blue Shield of Texas (BCBSTX). It is administered by Sapphire Digital and guides members to cost-effective options, helping achieve measurable savings for both employers and employees.</a:t>
            </a:r>
          </a:p>
          <a:p>
            <a:r>
              <a:rPr lang="en-US" b="0" dirty="0"/>
              <a:t>The Member Rewards program offers a cash reward to members when they shop for procedures or services, and select a low-cost, reward-eligible option. It uses the Provider Finder® tool, which helps members:</a:t>
            </a:r>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r>
              <a:rPr lang="en-US" b="0" dirty="0"/>
              <a:t>Compare costs and quality</a:t>
            </a:r>
          </a:p>
          <a:p>
            <a:pPr marL="285750" indent="-285750">
              <a:buFont typeface="Arial" panose="020B0604020202020204" pitchFamily="34" charset="0"/>
              <a:buChar char="•"/>
            </a:pPr>
            <a:r>
              <a:rPr lang="en-US" b="0" dirty="0"/>
              <a:t>Estimate out-of-pocket costs</a:t>
            </a:r>
          </a:p>
          <a:p>
            <a:pPr marL="285750" indent="-285750">
              <a:buFont typeface="Arial" panose="020B0604020202020204" pitchFamily="34" charset="0"/>
              <a:buChar char="•"/>
            </a:pPr>
            <a:r>
              <a:rPr lang="en-US" b="0" dirty="0"/>
              <a:t>Assist in making treatment decisions with their doctors</a:t>
            </a:r>
          </a:p>
          <a:p>
            <a:endParaRPr lang="en-US" dirty="0"/>
          </a:p>
        </p:txBody>
      </p:sp>
      <p:pic>
        <p:nvPicPr>
          <p:cNvPr id="6" name="Picture 2" descr="Image result for blue cross blue shield of tx">
            <a:extLst>
              <a:ext uri="{FF2B5EF4-FFF2-40B4-BE49-F238E27FC236}">
                <a16:creationId xmlns:a16="http://schemas.microsoft.com/office/drawing/2014/main" id="{BE87FCF0-6CED-28E5-D2A0-5168605CA96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 t="15942" r="-6127" b="26025"/>
          <a:stretch/>
        </p:blipFill>
        <p:spPr bwMode="auto">
          <a:xfrm>
            <a:off x="358801" y="6016624"/>
            <a:ext cx="2897926" cy="6381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B54DCF7-7FE5-8DC2-B7DF-402843D7EE1F}"/>
              </a:ext>
            </a:extLst>
          </p:cNvPr>
          <p:cNvPicPr>
            <a:picLocks noChangeAspect="1"/>
          </p:cNvPicPr>
          <p:nvPr/>
        </p:nvPicPr>
        <p:blipFill>
          <a:blip r:embed="rId4"/>
          <a:stretch>
            <a:fillRect/>
          </a:stretch>
        </p:blipFill>
        <p:spPr>
          <a:xfrm>
            <a:off x="5482204" y="1885950"/>
            <a:ext cx="3302994" cy="2971800"/>
          </a:xfrm>
          <a:prstGeom prst="rect">
            <a:avLst/>
          </a:prstGeom>
        </p:spPr>
      </p:pic>
    </p:spTree>
    <p:extLst>
      <p:ext uri="{BB962C8B-B14F-4D97-AF65-F5344CB8AC3E}">
        <p14:creationId xmlns:p14="http://schemas.microsoft.com/office/powerpoint/2010/main" val="3093901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03B7FB-EF4E-637B-EC4E-31B8A34B1B7E}"/>
              </a:ext>
            </a:extLst>
          </p:cNvPr>
          <p:cNvSpPr>
            <a:spLocks noGrp="1"/>
          </p:cNvSpPr>
          <p:nvPr>
            <p:ph type="title"/>
          </p:nvPr>
        </p:nvSpPr>
        <p:spPr/>
        <p:txBody>
          <a:bodyPr>
            <a:normAutofit/>
          </a:bodyPr>
          <a:lstStyle/>
          <a:p>
            <a:pPr>
              <a:lnSpc>
                <a:spcPct val="100000"/>
              </a:lnSpc>
              <a:spcBef>
                <a:spcPts val="1000"/>
              </a:spcBef>
              <a:buClr>
                <a:srgbClr val="FFC51E"/>
              </a:buClr>
            </a:pPr>
            <a:r>
              <a:rPr lang="en-US" sz="3200" dirty="0">
                <a:solidFill>
                  <a:schemeClr val="tx1">
                    <a:lumMod val="65000"/>
                    <a:lumOff val="35000"/>
                  </a:schemeClr>
                </a:solidFill>
                <a:latin typeface="DIN 2014 Light" panose="020B0404020202020204" pitchFamily="34" charset="77"/>
                <a:cs typeface="+mn-cs"/>
              </a:rPr>
              <a:t>FLEXIBLE SPENDING ACCOUNT (FSA)</a:t>
            </a:r>
          </a:p>
        </p:txBody>
      </p:sp>
      <p:sp>
        <p:nvSpPr>
          <p:cNvPr id="8" name="Text Placeholder 7">
            <a:extLst>
              <a:ext uri="{FF2B5EF4-FFF2-40B4-BE49-F238E27FC236}">
                <a16:creationId xmlns:a16="http://schemas.microsoft.com/office/drawing/2014/main" id="{A3295C3E-38AE-06EC-DFF5-A7F460BAD7A4}"/>
              </a:ext>
            </a:extLst>
          </p:cNvPr>
          <p:cNvSpPr>
            <a:spLocks noGrp="1"/>
          </p:cNvSpPr>
          <p:nvPr>
            <p:ph type="body" idx="13"/>
          </p:nvPr>
        </p:nvSpPr>
        <p:spPr/>
        <p:txBody>
          <a:bodyPr/>
          <a:lstStyle/>
          <a:p>
            <a:endParaRPr lang="en-US" dirty="0">
              <a:solidFill>
                <a:srgbClr val="FFC51E"/>
              </a:solidFill>
            </a:endParaRPr>
          </a:p>
          <a:p>
            <a:r>
              <a:rPr lang="en-US" dirty="0"/>
              <a:t>Administered by </a:t>
            </a:r>
          </a:p>
          <a:p>
            <a:r>
              <a:rPr lang="en-US" dirty="0"/>
              <a:t>HSA Bank</a:t>
            </a:r>
          </a:p>
        </p:txBody>
      </p:sp>
    </p:spTree>
    <p:extLst>
      <p:ext uri="{BB962C8B-B14F-4D97-AF65-F5344CB8AC3E}">
        <p14:creationId xmlns:p14="http://schemas.microsoft.com/office/powerpoint/2010/main" val="1124288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5A8D63-46D7-8B56-C985-12CC551E6D24}"/>
              </a:ext>
            </a:extLst>
          </p:cNvPr>
          <p:cNvSpPr>
            <a:spLocks noGrp="1"/>
          </p:cNvSpPr>
          <p:nvPr>
            <p:ph type="title"/>
          </p:nvPr>
        </p:nvSpPr>
        <p:spPr/>
        <p:txBody>
          <a:bodyPr>
            <a:normAutofit fontScale="90000"/>
          </a:bodyPr>
          <a:lstStyle/>
          <a:p>
            <a:r>
              <a:rPr lang="en-US" dirty="0"/>
              <a:t>FLEXIBLE SPENDING ACCOUNT &amp; </a:t>
            </a:r>
            <a:br>
              <a:rPr lang="en-US" dirty="0"/>
            </a:br>
            <a:r>
              <a:rPr lang="en-US" dirty="0"/>
              <a:t>DEPENDENT CARE SPENDING ACCOUNT</a:t>
            </a:r>
          </a:p>
        </p:txBody>
      </p:sp>
      <p:sp>
        <p:nvSpPr>
          <p:cNvPr id="5" name="Content Placeholder 4">
            <a:extLst>
              <a:ext uri="{FF2B5EF4-FFF2-40B4-BE49-F238E27FC236}">
                <a16:creationId xmlns:a16="http://schemas.microsoft.com/office/drawing/2014/main" id="{682E82B0-79BA-B6BF-9D2E-8C033C9C793A}"/>
              </a:ext>
            </a:extLst>
          </p:cNvPr>
          <p:cNvSpPr>
            <a:spLocks noGrp="1"/>
          </p:cNvSpPr>
          <p:nvPr>
            <p:ph sz="half" idx="2"/>
          </p:nvPr>
        </p:nvSpPr>
        <p:spPr>
          <a:xfrm>
            <a:off x="358801" y="1660068"/>
            <a:ext cx="5245543" cy="1850427"/>
          </a:xfrm>
        </p:spPr>
        <p:txBody>
          <a:bodyPr/>
          <a:lstStyle/>
          <a:p>
            <a:r>
              <a:rPr lang="en-US" sz="1600" dirty="0"/>
              <a:t>Contribute up to $3,400 per year, pretax, to pay for copays, prescription expenses, lab exams and tests, contact lenses and eyeglasses, and dental expenses.</a:t>
            </a:r>
          </a:p>
          <a:p>
            <a:endParaRPr lang="en-US" sz="1800" dirty="0"/>
          </a:p>
        </p:txBody>
      </p:sp>
      <p:sp>
        <p:nvSpPr>
          <p:cNvPr id="6" name="Text Placeholder 5">
            <a:extLst>
              <a:ext uri="{FF2B5EF4-FFF2-40B4-BE49-F238E27FC236}">
                <a16:creationId xmlns:a16="http://schemas.microsoft.com/office/drawing/2014/main" id="{F1D9D7C1-31C2-415E-9F17-DA9C5FD81953}"/>
              </a:ext>
            </a:extLst>
          </p:cNvPr>
          <p:cNvSpPr>
            <a:spLocks noGrp="1"/>
          </p:cNvSpPr>
          <p:nvPr>
            <p:ph type="body" idx="13"/>
          </p:nvPr>
        </p:nvSpPr>
        <p:spPr>
          <a:xfrm>
            <a:off x="358800" y="1143496"/>
            <a:ext cx="5245543" cy="444105"/>
          </a:xfrm>
        </p:spPr>
        <p:txBody>
          <a:bodyPr>
            <a:normAutofit/>
          </a:bodyPr>
          <a:lstStyle/>
          <a:p>
            <a:r>
              <a:rPr lang="en-US" sz="1800" dirty="0"/>
              <a:t>HEALTHCARE FSA</a:t>
            </a:r>
          </a:p>
        </p:txBody>
      </p:sp>
      <p:sp>
        <p:nvSpPr>
          <p:cNvPr id="7" name="Content Placeholder 6">
            <a:extLst>
              <a:ext uri="{FF2B5EF4-FFF2-40B4-BE49-F238E27FC236}">
                <a16:creationId xmlns:a16="http://schemas.microsoft.com/office/drawing/2014/main" id="{B72B9DC8-F6A4-B1B5-3E48-BD638C6A9A5C}"/>
              </a:ext>
            </a:extLst>
          </p:cNvPr>
          <p:cNvSpPr>
            <a:spLocks noGrp="1"/>
          </p:cNvSpPr>
          <p:nvPr>
            <p:ph sz="half" idx="15"/>
          </p:nvPr>
        </p:nvSpPr>
        <p:spPr>
          <a:xfrm>
            <a:off x="358801" y="4200851"/>
            <a:ext cx="5245543" cy="1850427"/>
          </a:xfrm>
        </p:spPr>
        <p:txBody>
          <a:bodyPr/>
          <a:lstStyle/>
          <a:p>
            <a:r>
              <a:rPr lang="en-US" sz="1600" dirty="0"/>
              <a:t>Contribute up to $7,500 per year ($3,750 if married and filing separate tax returns), pretax, to pay for day care expenses associated with caring for elder or child dependents that are necessary for you or your spouse to work or attend full-time. You cannot use your Healthcare FSA to pay for Dependent Care Expenses. </a:t>
            </a:r>
          </a:p>
          <a:p>
            <a:r>
              <a:rPr lang="en-US" sz="1600" b="1" dirty="0"/>
              <a:t>You can be enrolled in either health plan and make contributions to the Dependent Care FSA</a:t>
            </a:r>
            <a:r>
              <a:rPr lang="en-US" sz="1600" dirty="0"/>
              <a:t>.</a:t>
            </a:r>
          </a:p>
        </p:txBody>
      </p:sp>
      <p:sp>
        <p:nvSpPr>
          <p:cNvPr id="8" name="Text Placeholder 7">
            <a:extLst>
              <a:ext uri="{FF2B5EF4-FFF2-40B4-BE49-F238E27FC236}">
                <a16:creationId xmlns:a16="http://schemas.microsoft.com/office/drawing/2014/main" id="{DBAA7C4D-A7FD-5A0F-A3DF-A28A8F0E8CC9}"/>
              </a:ext>
            </a:extLst>
          </p:cNvPr>
          <p:cNvSpPr>
            <a:spLocks noGrp="1"/>
          </p:cNvSpPr>
          <p:nvPr>
            <p:ph type="body" idx="17"/>
          </p:nvPr>
        </p:nvSpPr>
        <p:spPr>
          <a:xfrm>
            <a:off x="358801" y="3577681"/>
            <a:ext cx="5245543" cy="444105"/>
          </a:xfrm>
        </p:spPr>
        <p:txBody>
          <a:bodyPr>
            <a:normAutofit/>
          </a:bodyPr>
          <a:lstStyle/>
          <a:p>
            <a:r>
              <a:rPr lang="en-US" sz="1800" dirty="0"/>
              <a:t>DEPENDENT CARE FSA</a:t>
            </a:r>
          </a:p>
        </p:txBody>
      </p:sp>
      <p:pic>
        <p:nvPicPr>
          <p:cNvPr id="2050" name="Picture 2" descr="HSA Bank">
            <a:extLst>
              <a:ext uri="{FF2B5EF4-FFF2-40B4-BE49-F238E27FC236}">
                <a16:creationId xmlns:a16="http://schemas.microsoft.com/office/drawing/2014/main" id="{176759AF-6C7A-0F08-AFF2-957D49654D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2902" y="5490161"/>
            <a:ext cx="1590675" cy="7143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13105FE4-89CF-B783-D7C0-73D7FD571F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5744" y="2566420"/>
            <a:ext cx="3177296" cy="18881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016419A-D4DC-1CFD-E8FF-5CE2A53B0917}"/>
              </a:ext>
            </a:extLst>
          </p:cNvPr>
          <p:cNvSpPr txBox="1"/>
          <p:nvPr/>
        </p:nvSpPr>
        <p:spPr>
          <a:xfrm>
            <a:off x="358801" y="2601939"/>
            <a:ext cx="3396371" cy="584775"/>
          </a:xfrm>
          <a:prstGeom prst="rect">
            <a:avLst/>
          </a:prstGeom>
          <a:noFill/>
        </p:spPr>
        <p:txBody>
          <a:bodyPr wrap="square">
            <a:spAutoFit/>
          </a:bodyPr>
          <a:lstStyle/>
          <a:p>
            <a:r>
              <a:rPr lang="en-US" sz="1600" i="1" dirty="0">
                <a:solidFill>
                  <a:srgbClr val="5F5F5F"/>
                </a:solidFill>
                <a:latin typeface="DIN 2014 Light" panose="020B0404020202020204" pitchFamily="34" charset="77"/>
                <a:cs typeface="Arial" panose="020B0604020202020204" pitchFamily="34" charset="0"/>
              </a:rPr>
              <a:t>If you are a participant in HSA, you are not eligible for FSA</a:t>
            </a:r>
          </a:p>
        </p:txBody>
      </p:sp>
    </p:spTree>
    <p:extLst>
      <p:ext uri="{BB962C8B-B14F-4D97-AF65-F5344CB8AC3E}">
        <p14:creationId xmlns:p14="http://schemas.microsoft.com/office/powerpoint/2010/main" val="847011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68E4-658B-B294-54C9-B045FF46E9FD}"/>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5CB4E7F1-25C0-F29B-050B-BCE93E4C02E7}"/>
              </a:ext>
            </a:extLst>
          </p:cNvPr>
          <p:cNvSpPr>
            <a:spLocks noGrp="1"/>
          </p:cNvSpPr>
          <p:nvPr>
            <p:ph type="body" idx="13"/>
          </p:nvPr>
        </p:nvSpPr>
        <p:spPr/>
        <p:txBody>
          <a:bodyPr>
            <a:normAutofit/>
          </a:bodyPr>
          <a:lstStyle/>
          <a:p>
            <a:r>
              <a:rPr lang="en-US" sz="2000" dirty="0"/>
              <a:t>What you need to know!</a:t>
            </a:r>
          </a:p>
          <a:p>
            <a:r>
              <a:rPr lang="en-US" sz="2000" dirty="0"/>
              <a:t>What’s new in 2026?</a:t>
            </a:r>
          </a:p>
          <a:p>
            <a:r>
              <a:rPr lang="en-US" sz="2000" dirty="0"/>
              <a:t>Benefits Overview</a:t>
            </a:r>
          </a:p>
          <a:p>
            <a:r>
              <a:rPr lang="en-US" sz="2000" dirty="0"/>
              <a:t>Next steps</a:t>
            </a:r>
          </a:p>
          <a:p>
            <a:r>
              <a:rPr lang="en-US" sz="2000" dirty="0"/>
              <a:t>Q&amp;A</a:t>
            </a:r>
          </a:p>
        </p:txBody>
      </p:sp>
    </p:spTree>
    <p:extLst>
      <p:ext uri="{BB962C8B-B14F-4D97-AF65-F5344CB8AC3E}">
        <p14:creationId xmlns:p14="http://schemas.microsoft.com/office/powerpoint/2010/main" val="75246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03B7FB-EF4E-637B-EC4E-31B8A34B1B7E}"/>
              </a:ext>
            </a:extLst>
          </p:cNvPr>
          <p:cNvSpPr>
            <a:spLocks noGrp="1"/>
          </p:cNvSpPr>
          <p:nvPr>
            <p:ph type="title"/>
          </p:nvPr>
        </p:nvSpPr>
        <p:spPr/>
        <p:txBody>
          <a:bodyPr>
            <a:normAutofit/>
          </a:bodyPr>
          <a:lstStyle/>
          <a:p>
            <a:r>
              <a:rPr lang="en-US" sz="3200" dirty="0">
                <a:solidFill>
                  <a:schemeClr val="tx1">
                    <a:lumMod val="65000"/>
                    <a:lumOff val="35000"/>
                  </a:schemeClr>
                </a:solidFill>
                <a:latin typeface="DIN 2014 Light" panose="020B0404020202020204" pitchFamily="34" charset="77"/>
                <a:cs typeface="+mn-cs"/>
              </a:rPr>
              <a:t>HEALTH SAVINGS ACCOUNT (HSA)</a:t>
            </a:r>
          </a:p>
        </p:txBody>
      </p:sp>
      <p:sp>
        <p:nvSpPr>
          <p:cNvPr id="8" name="Text Placeholder 7">
            <a:extLst>
              <a:ext uri="{FF2B5EF4-FFF2-40B4-BE49-F238E27FC236}">
                <a16:creationId xmlns:a16="http://schemas.microsoft.com/office/drawing/2014/main" id="{A3295C3E-38AE-06EC-DFF5-A7F460BAD7A4}"/>
              </a:ext>
            </a:extLst>
          </p:cNvPr>
          <p:cNvSpPr>
            <a:spLocks noGrp="1"/>
          </p:cNvSpPr>
          <p:nvPr>
            <p:ph type="body" idx="13"/>
          </p:nvPr>
        </p:nvSpPr>
        <p:spPr/>
        <p:txBody>
          <a:bodyPr/>
          <a:lstStyle/>
          <a:p>
            <a:endParaRPr lang="en-US" dirty="0"/>
          </a:p>
          <a:p>
            <a:r>
              <a:rPr lang="en-US" dirty="0"/>
              <a:t>Administered by </a:t>
            </a:r>
          </a:p>
          <a:p>
            <a:r>
              <a:rPr lang="en-US" dirty="0"/>
              <a:t>HSA Bank</a:t>
            </a:r>
          </a:p>
        </p:txBody>
      </p:sp>
    </p:spTree>
    <p:extLst>
      <p:ext uri="{BB962C8B-B14F-4D97-AF65-F5344CB8AC3E}">
        <p14:creationId xmlns:p14="http://schemas.microsoft.com/office/powerpoint/2010/main" val="24631009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78407E-FC6C-E94E-CC6F-55458B47B0AE}"/>
              </a:ext>
            </a:extLst>
          </p:cNvPr>
          <p:cNvSpPr>
            <a:spLocks noGrp="1"/>
          </p:cNvSpPr>
          <p:nvPr>
            <p:ph type="title"/>
          </p:nvPr>
        </p:nvSpPr>
        <p:spPr/>
        <p:txBody>
          <a:bodyPr/>
          <a:lstStyle/>
          <a:p>
            <a:r>
              <a:rPr lang="en-US" dirty="0"/>
              <a:t>WHAT IS AN HSA?</a:t>
            </a:r>
          </a:p>
        </p:txBody>
      </p:sp>
      <p:sp>
        <p:nvSpPr>
          <p:cNvPr id="5" name="Content Placeholder 4">
            <a:extLst>
              <a:ext uri="{FF2B5EF4-FFF2-40B4-BE49-F238E27FC236}">
                <a16:creationId xmlns:a16="http://schemas.microsoft.com/office/drawing/2014/main" id="{4C2418BD-FD64-4B44-FCD1-859A2B36331E}"/>
              </a:ext>
            </a:extLst>
          </p:cNvPr>
          <p:cNvSpPr>
            <a:spLocks noGrp="1"/>
          </p:cNvSpPr>
          <p:nvPr>
            <p:ph idx="1"/>
          </p:nvPr>
        </p:nvSpPr>
        <p:spPr>
          <a:xfrm>
            <a:off x="358801" y="1452878"/>
            <a:ext cx="4935093" cy="4897122"/>
          </a:xfrm>
        </p:spPr>
        <p:txBody>
          <a:bodyPr/>
          <a:lstStyle/>
          <a:p>
            <a:r>
              <a:rPr lang="en-US" dirty="0"/>
              <a:t>A Health Savings Account, or HSA, is an individually owned account used to save and pay for qualified medical expenses. </a:t>
            </a:r>
          </a:p>
          <a:p>
            <a:pPr marL="285750" indent="-285750">
              <a:buFont typeface="Arial" panose="020B0604020202020204" pitchFamily="34" charset="0"/>
              <a:buChar char="•"/>
            </a:pPr>
            <a:r>
              <a:rPr lang="en-US" b="0" dirty="0"/>
              <a:t>Contributions are tax-free</a:t>
            </a:r>
          </a:p>
          <a:p>
            <a:pPr marL="285750" indent="-285750">
              <a:buFont typeface="Arial" panose="020B0604020202020204" pitchFamily="34" charset="0"/>
              <a:buChar char="•"/>
            </a:pPr>
            <a:r>
              <a:rPr lang="en-US" b="0" dirty="0"/>
              <a:t>Earnings and investment growth are tax-free</a:t>
            </a:r>
          </a:p>
          <a:p>
            <a:pPr marL="285750" indent="-285750">
              <a:buFont typeface="Arial" panose="020B0604020202020204" pitchFamily="34" charset="0"/>
              <a:buChar char="•"/>
            </a:pPr>
            <a:r>
              <a:rPr lang="en-US" b="0" dirty="0"/>
              <a:t>Withdrawals for qualified expenses are tax-free</a:t>
            </a:r>
            <a:endParaRPr lang="en-US" sz="1000" b="0" dirty="0"/>
          </a:p>
          <a:p>
            <a:r>
              <a:rPr lang="en-US" b="0" dirty="0"/>
              <a:t>Your Money, Your Account</a:t>
            </a:r>
          </a:p>
          <a:p>
            <a:pPr marL="285750" indent="-285750">
              <a:buFont typeface="Arial" panose="020B0604020202020204" pitchFamily="34" charset="0"/>
              <a:buChar char="•"/>
            </a:pPr>
            <a:r>
              <a:rPr lang="en-US" b="0" dirty="0"/>
              <a:t>Funds roll over each year — no “use it or lose it”</a:t>
            </a:r>
          </a:p>
          <a:p>
            <a:pPr marL="285750" indent="-285750">
              <a:buFont typeface="Arial" panose="020B0604020202020204" pitchFamily="34" charset="0"/>
              <a:buChar char="•"/>
            </a:pPr>
            <a:r>
              <a:rPr lang="en-US" b="0" dirty="0"/>
              <a:t>You keep it if you change jobs or retire</a:t>
            </a:r>
          </a:p>
          <a:p>
            <a:pPr marL="285750" indent="-285750">
              <a:buFont typeface="Arial" panose="020B0604020202020204" pitchFamily="34" charset="0"/>
              <a:buChar char="•"/>
            </a:pPr>
            <a:r>
              <a:rPr lang="en-US" b="0" dirty="0"/>
              <a:t>After age 65, HSA funds can be used for non-medical expenses without penalty.</a:t>
            </a:r>
          </a:p>
          <a:p>
            <a:endParaRPr lang="en-US" sz="1000" b="0" dirty="0"/>
          </a:p>
          <a:p>
            <a:r>
              <a:rPr lang="en-US" b="0" dirty="0"/>
              <a:t>A list of </a:t>
            </a:r>
            <a:r>
              <a:rPr lang="en-US" dirty="0"/>
              <a:t>Eligible Healthcare Expenses </a:t>
            </a:r>
            <a:r>
              <a:rPr lang="en-US" b="0" dirty="0"/>
              <a:t>can be found in IRS Publication 502, </a:t>
            </a:r>
            <a:r>
              <a:rPr lang="en-US" b="0" dirty="0">
                <a:hlinkClick r:id="rId3"/>
              </a:rPr>
              <a:t>http://www.irs.gov/pub/irs-pdf/p502.pdf</a:t>
            </a:r>
            <a:r>
              <a:rPr lang="en-US" b="0" dirty="0"/>
              <a:t> . </a:t>
            </a:r>
          </a:p>
        </p:txBody>
      </p:sp>
      <p:pic>
        <p:nvPicPr>
          <p:cNvPr id="7" name="Picture 6">
            <a:extLst>
              <a:ext uri="{FF2B5EF4-FFF2-40B4-BE49-F238E27FC236}">
                <a16:creationId xmlns:a16="http://schemas.microsoft.com/office/drawing/2014/main" id="{D7A4E48E-9761-7657-AF37-AA82C0C7BC25}"/>
              </a:ext>
            </a:extLst>
          </p:cNvPr>
          <p:cNvPicPr>
            <a:picLocks noChangeAspect="1"/>
          </p:cNvPicPr>
          <p:nvPr/>
        </p:nvPicPr>
        <p:blipFill>
          <a:blip r:embed="rId4"/>
          <a:stretch>
            <a:fillRect/>
          </a:stretch>
        </p:blipFill>
        <p:spPr>
          <a:xfrm>
            <a:off x="5715205" y="1452878"/>
            <a:ext cx="3069994" cy="4702969"/>
          </a:xfrm>
          <a:prstGeom prst="rect">
            <a:avLst/>
          </a:prstGeom>
        </p:spPr>
      </p:pic>
      <p:pic>
        <p:nvPicPr>
          <p:cNvPr id="1026" name="Picture 2" descr="HSA Bank">
            <a:extLst>
              <a:ext uri="{FF2B5EF4-FFF2-40B4-BE49-F238E27FC236}">
                <a16:creationId xmlns:a16="http://schemas.microsoft.com/office/drawing/2014/main" id="{B8DB7E18-30A2-DACA-3D3F-EDADE16665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801" y="5798659"/>
            <a:ext cx="159067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834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544D58-56DC-63EC-88BA-A34F1ED4ACD6}"/>
              </a:ext>
            </a:extLst>
          </p:cNvPr>
          <p:cNvSpPr>
            <a:spLocks noGrp="1"/>
          </p:cNvSpPr>
          <p:nvPr>
            <p:ph type="title"/>
          </p:nvPr>
        </p:nvSpPr>
        <p:spPr/>
        <p:txBody>
          <a:bodyPr/>
          <a:lstStyle/>
          <a:p>
            <a:r>
              <a:rPr lang="en-US" dirty="0"/>
              <a:t>HSA | SAVING FOR HEALTHCARE</a:t>
            </a:r>
          </a:p>
        </p:txBody>
      </p:sp>
      <p:sp>
        <p:nvSpPr>
          <p:cNvPr id="6" name="Content Placeholder 5">
            <a:extLst>
              <a:ext uri="{FF2B5EF4-FFF2-40B4-BE49-F238E27FC236}">
                <a16:creationId xmlns:a16="http://schemas.microsoft.com/office/drawing/2014/main" id="{3734D9F5-B88D-50F4-C918-B0AF8A89BA51}"/>
              </a:ext>
            </a:extLst>
          </p:cNvPr>
          <p:cNvSpPr>
            <a:spLocks noGrp="1"/>
          </p:cNvSpPr>
          <p:nvPr>
            <p:ph sz="half" idx="2"/>
          </p:nvPr>
        </p:nvSpPr>
        <p:spPr>
          <a:xfrm>
            <a:off x="264920" y="3350577"/>
            <a:ext cx="8609764" cy="1850427"/>
          </a:xfrm>
        </p:spPr>
        <p:txBody>
          <a:bodyPr/>
          <a:lstStyle/>
          <a:p>
            <a:r>
              <a:rPr lang="en-US" sz="1600" b="1" dirty="0"/>
              <a:t>If you are enrolled in a qualified High-Deductible Health Plan (HDHP) you can open an HSA, with the following exceptions.</a:t>
            </a:r>
          </a:p>
          <a:p>
            <a:pPr marL="285750" indent="-285750">
              <a:buFont typeface="Arial" panose="020B0604020202020204" pitchFamily="34" charset="0"/>
              <a:buChar char="•"/>
            </a:pPr>
            <a:r>
              <a:rPr lang="en-US" sz="1600" dirty="0"/>
              <a:t>The limits for 2026 are $4,400 for individuals, $8,750 for family coverage, and $1,000 catch up for 55 and older.</a:t>
            </a:r>
          </a:p>
          <a:p>
            <a:pPr marL="285750" indent="-285750">
              <a:buFont typeface="Arial" panose="020B0604020202020204" pitchFamily="34" charset="0"/>
              <a:buChar char="•"/>
            </a:pPr>
            <a:r>
              <a:rPr lang="en-US" sz="1600" dirty="0"/>
              <a:t>Like a traditional savings account, the cash account in your HSA is FDIC insured.</a:t>
            </a:r>
          </a:p>
          <a:p>
            <a:pPr marL="285750" indent="-285750">
              <a:buFont typeface="Arial" panose="020B0604020202020204" pitchFamily="34" charset="0"/>
              <a:buChar char="•"/>
            </a:pPr>
            <a:r>
              <a:rPr lang="en-US" sz="1600" dirty="0"/>
              <a:t>The annual HSA contribution limit will include any contributions made by Enstor.</a:t>
            </a:r>
          </a:p>
        </p:txBody>
      </p:sp>
      <p:sp>
        <p:nvSpPr>
          <p:cNvPr id="8" name="Text Placeholder 7">
            <a:extLst>
              <a:ext uri="{FF2B5EF4-FFF2-40B4-BE49-F238E27FC236}">
                <a16:creationId xmlns:a16="http://schemas.microsoft.com/office/drawing/2014/main" id="{196478B7-5500-66E5-301E-5F4BC5E528ED}"/>
              </a:ext>
            </a:extLst>
          </p:cNvPr>
          <p:cNvSpPr>
            <a:spLocks noGrp="1"/>
          </p:cNvSpPr>
          <p:nvPr>
            <p:ph type="body" idx="13"/>
          </p:nvPr>
        </p:nvSpPr>
        <p:spPr>
          <a:xfrm>
            <a:off x="264920" y="2837509"/>
            <a:ext cx="8609764" cy="444105"/>
          </a:xfrm>
        </p:spPr>
        <p:txBody>
          <a:bodyPr/>
          <a:lstStyle/>
          <a:p>
            <a:r>
              <a:rPr lang="en-US" dirty="0"/>
              <a:t>CONTRUBITIONS CAN BE MADE UP TO THE IRS ANNUAL MAXIMUM LIMIT</a:t>
            </a:r>
          </a:p>
        </p:txBody>
      </p:sp>
      <p:sp>
        <p:nvSpPr>
          <p:cNvPr id="7" name="Content Placeholder 6">
            <a:extLst>
              <a:ext uri="{FF2B5EF4-FFF2-40B4-BE49-F238E27FC236}">
                <a16:creationId xmlns:a16="http://schemas.microsoft.com/office/drawing/2014/main" id="{87522FF9-2520-853F-64F0-D5F7902C7F07}"/>
              </a:ext>
            </a:extLst>
          </p:cNvPr>
          <p:cNvSpPr>
            <a:spLocks noGrp="1"/>
          </p:cNvSpPr>
          <p:nvPr>
            <p:ph sz="half" idx="15"/>
          </p:nvPr>
        </p:nvSpPr>
        <p:spPr>
          <a:xfrm>
            <a:off x="264920" y="5769216"/>
            <a:ext cx="8609764" cy="1850427"/>
          </a:xfrm>
        </p:spPr>
        <p:txBody>
          <a:bodyPr/>
          <a:lstStyle/>
          <a:p>
            <a:pPr marL="285750" indent="-285750">
              <a:buFont typeface="Arial" panose="020B0604020202020204" pitchFamily="34" charset="0"/>
              <a:buChar char="•"/>
            </a:pPr>
            <a:r>
              <a:rPr lang="en-US" sz="1600" dirty="0"/>
              <a:t>$850 Employee Only Coverage.</a:t>
            </a:r>
          </a:p>
          <a:p>
            <a:pPr marL="285750" indent="-285750">
              <a:buFont typeface="Arial" panose="020B0604020202020204" pitchFamily="34" charset="0"/>
              <a:buChar char="•"/>
            </a:pPr>
            <a:r>
              <a:rPr lang="en-US" sz="1600" dirty="0"/>
              <a:t>$1,500 Employee + Family Coverage.</a:t>
            </a:r>
          </a:p>
        </p:txBody>
      </p:sp>
      <p:sp>
        <p:nvSpPr>
          <p:cNvPr id="9" name="Text Placeholder 8">
            <a:extLst>
              <a:ext uri="{FF2B5EF4-FFF2-40B4-BE49-F238E27FC236}">
                <a16:creationId xmlns:a16="http://schemas.microsoft.com/office/drawing/2014/main" id="{511A05DE-A18F-89A7-9502-11307C382102}"/>
              </a:ext>
            </a:extLst>
          </p:cNvPr>
          <p:cNvSpPr>
            <a:spLocks noGrp="1"/>
          </p:cNvSpPr>
          <p:nvPr>
            <p:ph type="body" idx="17"/>
          </p:nvPr>
        </p:nvSpPr>
        <p:spPr>
          <a:xfrm>
            <a:off x="264920" y="5301770"/>
            <a:ext cx="8609764" cy="444105"/>
          </a:xfrm>
        </p:spPr>
        <p:txBody>
          <a:bodyPr/>
          <a:lstStyle/>
          <a:p>
            <a:r>
              <a:rPr lang="en-US" dirty="0"/>
              <a:t>ENSTOR CONTRIBUTES TO YOUR HSA!</a:t>
            </a:r>
          </a:p>
        </p:txBody>
      </p:sp>
      <p:sp>
        <p:nvSpPr>
          <p:cNvPr id="2" name="Text Placeholder 7">
            <a:extLst>
              <a:ext uri="{FF2B5EF4-FFF2-40B4-BE49-F238E27FC236}">
                <a16:creationId xmlns:a16="http://schemas.microsoft.com/office/drawing/2014/main" id="{D6BD19A8-BF07-4C4E-3639-0F5A48AA9FA0}"/>
              </a:ext>
            </a:extLst>
          </p:cNvPr>
          <p:cNvSpPr txBox="1">
            <a:spLocks/>
          </p:cNvSpPr>
          <p:nvPr/>
        </p:nvSpPr>
        <p:spPr>
          <a:xfrm>
            <a:off x="264920" y="1125837"/>
            <a:ext cx="8609764" cy="444105"/>
          </a:xfrm>
          <a:prstGeom prst="rect">
            <a:avLst/>
          </a:prstGeom>
          <a:solidFill>
            <a:srgbClr val="004A98"/>
          </a:solidFill>
        </p:spPr>
        <p:txBody>
          <a:bodyPr vert="horz" lIns="91440" tIns="45720" rIns="91440" bIns="45720" rtlCol="0" anchor="ctr">
            <a:normAutofit/>
          </a:bodyPr>
          <a:lstStyle>
            <a:lvl1pPr marL="0" indent="0" algn="l" defTabSz="914400" rtl="0" eaLnBrk="1" latinLnBrk="0" hangingPunct="1">
              <a:lnSpc>
                <a:spcPct val="100000"/>
              </a:lnSpc>
              <a:spcBef>
                <a:spcPts val="1000"/>
              </a:spcBef>
              <a:buClr>
                <a:srgbClr val="FFC51E"/>
              </a:buClr>
              <a:buFontTx/>
              <a:buNone/>
              <a:defRPr sz="1400" b="1" i="0" kern="1200">
                <a:solidFill>
                  <a:schemeClr val="bg1"/>
                </a:solidFill>
                <a:latin typeface="DIN Alternate" panose="020B0500000000000000" pitchFamily="34" charset="77"/>
                <a:ea typeface="DIN 2014 Light" panose="020B0404020202020204" pitchFamily="34" charset="77"/>
                <a:cs typeface="+mn-cs"/>
              </a:defRPr>
            </a:lvl1pPr>
            <a:lvl2pPr marL="457200" indent="0" algn="l" defTabSz="914400" rtl="0" eaLnBrk="1" latinLnBrk="0" hangingPunct="1">
              <a:lnSpc>
                <a:spcPct val="100000"/>
              </a:lnSpc>
              <a:spcBef>
                <a:spcPts val="500"/>
              </a:spcBef>
              <a:buClr>
                <a:srgbClr val="FFC51E"/>
              </a:buClr>
              <a:buFont typeface="Wingdings" pitchFamily="2" charset="2"/>
              <a:buNone/>
              <a:defRPr sz="2000" b="1"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2pPr>
            <a:lvl3pPr marL="914400" indent="0" algn="l" defTabSz="914400" rtl="0" eaLnBrk="1" latinLnBrk="0" hangingPunct="1">
              <a:lnSpc>
                <a:spcPct val="100000"/>
              </a:lnSpc>
              <a:spcBef>
                <a:spcPts val="500"/>
              </a:spcBef>
              <a:buClr>
                <a:srgbClr val="FFC51E"/>
              </a:buClr>
              <a:buFont typeface="Wingdings" pitchFamily="2" charset="2"/>
              <a:buNone/>
              <a:defRPr sz="1800" b="1"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3pPr>
            <a:lvl4pPr marL="1371600" indent="0" algn="l" defTabSz="914400" rtl="0" eaLnBrk="1" latinLnBrk="0" hangingPunct="1">
              <a:lnSpc>
                <a:spcPct val="100000"/>
              </a:lnSpc>
              <a:spcBef>
                <a:spcPts val="500"/>
              </a:spcBef>
              <a:buClr>
                <a:srgbClr val="FFC51E"/>
              </a:buClr>
              <a:buFont typeface="Wingdings" pitchFamily="2" charset="2"/>
              <a:buNone/>
              <a:defRPr sz="1600" b="1"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4pPr>
            <a:lvl5pPr marL="1828800" indent="0" algn="l" defTabSz="914400" rtl="0" eaLnBrk="1" latinLnBrk="0" hangingPunct="1">
              <a:lnSpc>
                <a:spcPct val="90000"/>
              </a:lnSpc>
              <a:spcBef>
                <a:spcPts val="500"/>
              </a:spcBef>
              <a:buClr>
                <a:srgbClr val="FFC51E"/>
              </a:buClr>
              <a:buFont typeface="Wingdings" pitchFamily="2" charset="2"/>
              <a:buNone/>
              <a:defRPr sz="1600" b="1" i="0" kern="1200">
                <a:solidFill>
                  <a:schemeClr val="tx1"/>
                </a:solidFill>
                <a:latin typeface="DIN 2014 Light" panose="020B0404020202020204" pitchFamily="34" charset="77"/>
                <a:ea typeface="DIN 2014 Light" panose="020B0404020202020204" pitchFamily="34" charset="77"/>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CONTRUBITIONS CAN BE MADE UP TO THE IRS ANNUAL MAXIMUM LIMIT</a:t>
            </a:r>
            <a:endParaRPr lang="en-US" dirty="0"/>
          </a:p>
        </p:txBody>
      </p:sp>
      <p:sp>
        <p:nvSpPr>
          <p:cNvPr id="3" name="Rectangle 1">
            <a:extLst>
              <a:ext uri="{FF2B5EF4-FFF2-40B4-BE49-F238E27FC236}">
                <a16:creationId xmlns:a16="http://schemas.microsoft.com/office/drawing/2014/main" id="{122B300D-C2A8-2215-E4C7-9192E43CFC99}"/>
              </a:ext>
            </a:extLst>
          </p:cNvPr>
          <p:cNvSpPr>
            <a:spLocks noChangeArrowheads="1"/>
          </p:cNvSpPr>
          <p:nvPr/>
        </p:nvSpPr>
        <p:spPr bwMode="auto">
          <a:xfrm>
            <a:off x="358801" y="1569942"/>
            <a:ext cx="638008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lang="en-US" altLang="en-US" sz="1600" dirty="0">
                <a:solidFill>
                  <a:srgbClr val="5F5F5F"/>
                </a:solidFill>
                <a:latin typeface="DIN 2014 Light" panose="020B0404020202020204" pitchFamily="34" charset="77"/>
                <a:cs typeface="Arial" panose="020B0604020202020204" pitchFamily="34" charset="0"/>
              </a:rPr>
              <a:t>Are enrolled in a qualified HDHP</a:t>
            </a:r>
          </a:p>
          <a:p>
            <a:pPr marL="0" marR="0" lvl="0" indent="0" algn="l" defTabSz="914400" rtl="0" eaLnBrk="0" fontAlgn="base" latinLnBrk="0" hangingPunct="0">
              <a:lnSpc>
                <a:spcPct val="100000"/>
              </a:lnSpc>
              <a:spcBef>
                <a:spcPct val="0"/>
              </a:spcBef>
              <a:spcAft>
                <a:spcPct val="0"/>
              </a:spcAft>
              <a:buClrTx/>
              <a:buSzTx/>
              <a:tabLst/>
            </a:pPr>
            <a:r>
              <a:rPr lang="en-US" altLang="en-US" sz="1600" dirty="0">
                <a:solidFill>
                  <a:srgbClr val="5F5F5F"/>
                </a:solidFill>
                <a:latin typeface="DIN 2014 Light" panose="020B0404020202020204" pitchFamily="34" charset="77"/>
                <a:cs typeface="Arial" panose="020B0604020202020204" pitchFamily="34" charset="0"/>
              </a:rPr>
              <a:t>🚫 Are not covered by any non-HDHP medical plan (including a spouse’s)</a:t>
            </a:r>
          </a:p>
          <a:p>
            <a:pPr marL="0" marR="0" lvl="0" indent="0" algn="l" defTabSz="914400" rtl="0" eaLnBrk="0" fontAlgn="base" latinLnBrk="0" hangingPunct="0">
              <a:lnSpc>
                <a:spcPct val="100000"/>
              </a:lnSpc>
              <a:spcBef>
                <a:spcPct val="0"/>
              </a:spcBef>
              <a:spcAft>
                <a:spcPct val="0"/>
              </a:spcAft>
              <a:buClrTx/>
              <a:buSzTx/>
              <a:tabLst/>
            </a:pPr>
            <a:r>
              <a:rPr lang="en-US" altLang="en-US" sz="1600" dirty="0">
                <a:solidFill>
                  <a:srgbClr val="5F5F5F"/>
                </a:solidFill>
                <a:latin typeface="DIN 2014 Light" panose="020B0404020202020204" pitchFamily="34" charset="77"/>
                <a:cs typeface="Arial" panose="020B0604020202020204" pitchFamily="34" charset="0"/>
              </a:rPr>
              <a:t>🚫 Are not enrolled in Medicare</a:t>
            </a:r>
          </a:p>
          <a:p>
            <a:pPr marL="0" marR="0" lvl="0" indent="0" algn="l" defTabSz="914400" rtl="0" eaLnBrk="0" fontAlgn="base" latinLnBrk="0" hangingPunct="0">
              <a:lnSpc>
                <a:spcPct val="100000"/>
              </a:lnSpc>
              <a:spcBef>
                <a:spcPct val="0"/>
              </a:spcBef>
              <a:spcAft>
                <a:spcPct val="0"/>
              </a:spcAft>
              <a:buClrTx/>
              <a:buSzTx/>
              <a:tabLst/>
            </a:pPr>
            <a:r>
              <a:rPr lang="en-US" altLang="en-US" sz="1600" dirty="0">
                <a:solidFill>
                  <a:srgbClr val="5F5F5F"/>
                </a:solidFill>
                <a:latin typeface="DIN 2014 Light" panose="020B0404020202020204" pitchFamily="34" charset="77"/>
                <a:cs typeface="Arial" panose="020B0604020202020204" pitchFamily="34" charset="0"/>
              </a:rPr>
              <a:t>🚫 Are not claimed as a dependent on someone else’s tax return</a:t>
            </a:r>
          </a:p>
        </p:txBody>
      </p:sp>
    </p:spTree>
    <p:extLst>
      <p:ext uri="{BB962C8B-B14F-4D97-AF65-F5344CB8AC3E}">
        <p14:creationId xmlns:p14="http://schemas.microsoft.com/office/powerpoint/2010/main" val="3809649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03B7FB-EF4E-637B-EC4E-31B8A34B1B7E}"/>
              </a:ext>
            </a:extLst>
          </p:cNvPr>
          <p:cNvSpPr>
            <a:spLocks noGrp="1"/>
          </p:cNvSpPr>
          <p:nvPr>
            <p:ph type="title"/>
          </p:nvPr>
        </p:nvSpPr>
        <p:spPr/>
        <p:txBody>
          <a:bodyPr>
            <a:normAutofit/>
          </a:bodyPr>
          <a:lstStyle/>
          <a:p>
            <a:r>
              <a:rPr lang="en-US" sz="3200" dirty="0">
                <a:solidFill>
                  <a:schemeClr val="tx1">
                    <a:lumMod val="65000"/>
                    <a:lumOff val="35000"/>
                  </a:schemeClr>
                </a:solidFill>
                <a:latin typeface="DIN 2014 Light" panose="020B0404020202020204" pitchFamily="34" charset="77"/>
                <a:cs typeface="+mn-cs"/>
              </a:rPr>
              <a:t>DENTAL PLAN</a:t>
            </a:r>
          </a:p>
        </p:txBody>
      </p:sp>
      <p:sp>
        <p:nvSpPr>
          <p:cNvPr id="8" name="Text Placeholder 7">
            <a:extLst>
              <a:ext uri="{FF2B5EF4-FFF2-40B4-BE49-F238E27FC236}">
                <a16:creationId xmlns:a16="http://schemas.microsoft.com/office/drawing/2014/main" id="{A3295C3E-38AE-06EC-DFF5-A7F460BAD7A4}"/>
              </a:ext>
            </a:extLst>
          </p:cNvPr>
          <p:cNvSpPr>
            <a:spLocks noGrp="1"/>
          </p:cNvSpPr>
          <p:nvPr>
            <p:ph type="body" idx="13"/>
          </p:nvPr>
        </p:nvSpPr>
        <p:spPr/>
        <p:txBody>
          <a:bodyPr/>
          <a:lstStyle/>
          <a:p>
            <a:endParaRPr lang="en-US" dirty="0">
              <a:solidFill>
                <a:srgbClr val="FFC51E"/>
              </a:solidFill>
            </a:endParaRPr>
          </a:p>
          <a:p>
            <a:r>
              <a:rPr lang="en-US" dirty="0"/>
              <a:t>Administered by </a:t>
            </a:r>
          </a:p>
          <a:p>
            <a:r>
              <a:rPr lang="en-US" dirty="0"/>
              <a:t>Blue Cross Blue Shield of Texas</a:t>
            </a:r>
          </a:p>
        </p:txBody>
      </p:sp>
    </p:spTree>
    <p:extLst>
      <p:ext uri="{BB962C8B-B14F-4D97-AF65-F5344CB8AC3E}">
        <p14:creationId xmlns:p14="http://schemas.microsoft.com/office/powerpoint/2010/main" val="2755024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83336-83BD-A8B7-4586-170DE5BD651D}"/>
              </a:ext>
            </a:extLst>
          </p:cNvPr>
          <p:cNvSpPr>
            <a:spLocks noGrp="1"/>
          </p:cNvSpPr>
          <p:nvPr>
            <p:ph type="title"/>
          </p:nvPr>
        </p:nvSpPr>
        <p:spPr/>
        <p:txBody>
          <a:bodyPr/>
          <a:lstStyle/>
          <a:p>
            <a:r>
              <a:rPr lang="en-US" dirty="0"/>
              <a:t>DENTAL PLAN BENEFITS &amp; BI-WEEKLY COST</a:t>
            </a:r>
          </a:p>
        </p:txBody>
      </p:sp>
      <p:graphicFrame>
        <p:nvGraphicFramePr>
          <p:cNvPr id="6" name="Table 5">
            <a:extLst>
              <a:ext uri="{FF2B5EF4-FFF2-40B4-BE49-F238E27FC236}">
                <a16:creationId xmlns:a16="http://schemas.microsoft.com/office/drawing/2014/main" id="{47851752-3231-EB75-4BFE-BBBA2ACD4D0B}"/>
              </a:ext>
            </a:extLst>
          </p:cNvPr>
          <p:cNvGraphicFramePr>
            <a:graphicFrameLocks noGrp="1"/>
          </p:cNvGraphicFramePr>
          <p:nvPr/>
        </p:nvGraphicFramePr>
        <p:xfrm>
          <a:off x="358800" y="1387095"/>
          <a:ext cx="8291906" cy="3031302"/>
        </p:xfrm>
        <a:graphic>
          <a:graphicData uri="http://schemas.openxmlformats.org/drawingml/2006/table">
            <a:tbl>
              <a:tblPr firstRow="1" bandRow="1">
                <a:tableStyleId>{85BE263C-DBD7-4A20-BB59-AAB30ACAA65A}</a:tableStyleId>
              </a:tblPr>
              <a:tblGrid>
                <a:gridCol w="3022074">
                  <a:extLst>
                    <a:ext uri="{9D8B030D-6E8A-4147-A177-3AD203B41FA5}">
                      <a16:colId xmlns:a16="http://schemas.microsoft.com/office/drawing/2014/main" val="503054346"/>
                    </a:ext>
                  </a:extLst>
                </a:gridCol>
                <a:gridCol w="1912866">
                  <a:extLst>
                    <a:ext uri="{9D8B030D-6E8A-4147-A177-3AD203B41FA5}">
                      <a16:colId xmlns:a16="http://schemas.microsoft.com/office/drawing/2014/main" val="2239313303"/>
                    </a:ext>
                  </a:extLst>
                </a:gridCol>
                <a:gridCol w="208280">
                  <a:extLst>
                    <a:ext uri="{9D8B030D-6E8A-4147-A177-3AD203B41FA5}">
                      <a16:colId xmlns:a16="http://schemas.microsoft.com/office/drawing/2014/main" val="2226968914"/>
                    </a:ext>
                  </a:extLst>
                </a:gridCol>
                <a:gridCol w="2077875">
                  <a:extLst>
                    <a:ext uri="{9D8B030D-6E8A-4147-A177-3AD203B41FA5}">
                      <a16:colId xmlns:a16="http://schemas.microsoft.com/office/drawing/2014/main" val="1226614286"/>
                    </a:ext>
                  </a:extLst>
                </a:gridCol>
                <a:gridCol w="1070811">
                  <a:extLst>
                    <a:ext uri="{9D8B030D-6E8A-4147-A177-3AD203B41FA5}">
                      <a16:colId xmlns:a16="http://schemas.microsoft.com/office/drawing/2014/main" val="274520250"/>
                    </a:ext>
                  </a:extLst>
                </a:gridCol>
              </a:tblGrid>
              <a:tr h="293583">
                <a:tc>
                  <a:txBody>
                    <a:bodyPr/>
                    <a:lstStyle/>
                    <a:p>
                      <a:pPr algn="ctr"/>
                      <a:r>
                        <a:rPr lang="en-US" sz="1600" b="0" dirty="0">
                          <a:latin typeface="DIN 2014 Light" panose="020B0404020202020204"/>
                          <a:cs typeface="Segoe UI" panose="020B0502040204020203" pitchFamily="34" charset="0"/>
                        </a:rPr>
                        <a:t>Benefit</a:t>
                      </a:r>
                      <a:endParaRPr lang="en-US" sz="1600" b="0" dirty="0">
                        <a:solidFill>
                          <a:schemeClr val="bg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34BB1"/>
                    </a:solidFill>
                  </a:tcPr>
                </a:tc>
                <a:tc>
                  <a:txBody>
                    <a:bodyPr/>
                    <a:lstStyle/>
                    <a:p>
                      <a:pPr algn="ctr"/>
                      <a:r>
                        <a:rPr lang="en-US" sz="1600" b="0" dirty="0">
                          <a:latin typeface="DIN 2014 Light" panose="020B0404020202020204"/>
                          <a:cs typeface="Segoe UI" panose="020B0502040204020203" pitchFamily="34" charset="0"/>
                        </a:rPr>
                        <a:t>Coverage</a:t>
                      </a:r>
                      <a:endParaRPr lang="en-US" sz="1600" b="0" dirty="0">
                        <a:solidFill>
                          <a:schemeClr val="bg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34BB1"/>
                    </a:solidFill>
                  </a:tcPr>
                </a:tc>
                <a:tc>
                  <a:txBody>
                    <a:bodyPr/>
                    <a:lstStyle/>
                    <a:p>
                      <a:pPr algn="ctr"/>
                      <a:endParaRPr lang="en-US" sz="1600" b="0" dirty="0">
                        <a:solidFill>
                          <a:schemeClr val="bg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600" b="0" dirty="0">
                          <a:solidFill>
                            <a:schemeClr val="bg1"/>
                          </a:solidFill>
                          <a:latin typeface="DIN 2014 Light" panose="020B0404020202020204"/>
                          <a:cs typeface="Segoe UI" panose="020B0502040204020203" pitchFamily="34" charset="0"/>
                        </a:rPr>
                        <a:t>Employee Contributions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34BB1"/>
                    </a:solidFill>
                  </a:tcPr>
                </a:tc>
                <a:tc hMerge="1">
                  <a:txBody>
                    <a:bodyPr/>
                    <a:lstStyle/>
                    <a:p>
                      <a:pPr algn="ctr"/>
                      <a:endParaRPr lang="en-US" sz="1600" b="0" dirty="0">
                        <a:solidFill>
                          <a:schemeClr val="bg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34BB1"/>
                    </a:solidFill>
                  </a:tcPr>
                </a:tc>
                <a:extLst>
                  <a:ext uri="{0D108BD9-81ED-4DB2-BD59-A6C34878D82A}">
                    <a16:rowId xmlns:a16="http://schemas.microsoft.com/office/drawing/2014/main" val="1608719379"/>
                  </a:ext>
                </a:extLst>
              </a:tr>
              <a:tr h="360437">
                <a:tc>
                  <a:txBody>
                    <a:bodyPr/>
                    <a:lstStyle/>
                    <a:p>
                      <a:r>
                        <a:rPr lang="en-US" sz="1600" dirty="0">
                          <a:latin typeface="DIN 2014 Light" panose="020B0404020202020204"/>
                          <a:cs typeface="Segoe UI" panose="020B0502040204020203" pitchFamily="34" charset="0"/>
                        </a:rPr>
                        <a:t>Annual Maximum</a:t>
                      </a:r>
                      <a:r>
                        <a:rPr lang="en-US" sz="1600" baseline="0" dirty="0">
                          <a:latin typeface="DIN 2014 Light" panose="020B0404020202020204"/>
                          <a:cs typeface="Segoe UI" panose="020B0502040204020203" pitchFamily="34" charset="0"/>
                        </a:rPr>
                        <a:t> Benefit</a:t>
                      </a: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latin typeface="DIN 2014 Light" panose="020B0404020202020204"/>
                          <a:cs typeface="Segoe UI" panose="020B0502040204020203" pitchFamily="34" charset="0"/>
                        </a:rPr>
                        <a:t>$1,500 per person</a:t>
                      </a: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dirty="0">
                          <a:solidFill>
                            <a:schemeClr val="tx1"/>
                          </a:solidFill>
                          <a:latin typeface="DIN 2014 Light" panose="020B0404020202020204"/>
                          <a:cs typeface="Segoe UI" panose="020B0502040204020203" pitchFamily="34" charset="0"/>
                        </a:rPr>
                        <a:t>Employee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600" b="0" i="0" u="none" strike="noStrike" dirty="0">
                          <a:solidFill>
                            <a:srgbClr val="000000"/>
                          </a:solidFill>
                          <a:effectLst/>
                          <a:latin typeface="DIN 2014 Light" panose="020B0404020202020204"/>
                          <a:cs typeface="Calibri" panose="020F0502020204030204" pitchFamily="34" charset="0"/>
                        </a:rPr>
                        <a:t>$4.96</a:t>
                      </a:r>
                    </a:p>
                  </a:txBody>
                  <a:tcPr marL="8296" marR="8296" marT="829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96736"/>
                  </a:ext>
                </a:extLst>
              </a:tr>
              <a:tr h="360437">
                <a:tc>
                  <a:txBody>
                    <a:bodyPr/>
                    <a:lstStyle/>
                    <a:p>
                      <a:r>
                        <a:rPr lang="en-US" sz="1600" dirty="0">
                          <a:solidFill>
                            <a:schemeClr val="tx1"/>
                          </a:solidFill>
                          <a:latin typeface="DIN 2014 Light" panose="020B0404020202020204"/>
                          <a:cs typeface="Segoe UI" panose="020B0502040204020203" pitchFamily="34" charset="0"/>
                        </a:rPr>
                        <a:t>Individual / Family Deductible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solidFill>
                            <a:schemeClr val="tx1"/>
                          </a:solidFill>
                          <a:latin typeface="DIN 2014 Light" panose="020B0404020202020204"/>
                          <a:cs typeface="Segoe UI" panose="020B0502040204020203" pitchFamily="34" charset="0"/>
                        </a:rPr>
                        <a:t>$50 / $150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dirty="0">
                          <a:solidFill>
                            <a:schemeClr val="tx1"/>
                          </a:solidFill>
                          <a:latin typeface="DIN 2014 Light" panose="020B0404020202020204"/>
                          <a:cs typeface="Segoe UI" panose="020B0502040204020203" pitchFamily="34" charset="0"/>
                        </a:rPr>
                        <a:t>Employee + Spouse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600" b="0" i="0" u="none" strike="noStrike" dirty="0">
                          <a:solidFill>
                            <a:srgbClr val="000000"/>
                          </a:solidFill>
                          <a:effectLst/>
                          <a:latin typeface="DIN 2014 Light" panose="020B0404020202020204"/>
                          <a:cs typeface="Calibri" panose="020F0502020204030204" pitchFamily="34" charset="0"/>
                        </a:rPr>
                        <a:t>$10.47</a:t>
                      </a:r>
                    </a:p>
                  </a:txBody>
                  <a:tcPr marL="8296" marR="8296" marT="829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77383"/>
                  </a:ext>
                </a:extLst>
              </a:tr>
              <a:tr h="360437">
                <a:tc>
                  <a:txBody>
                    <a:bodyPr/>
                    <a:lstStyle/>
                    <a:p>
                      <a:r>
                        <a:rPr lang="en-US" sz="1600" dirty="0">
                          <a:latin typeface="DIN 2014 Light" panose="020B0404020202020204"/>
                          <a:cs typeface="Segoe UI" panose="020B0502040204020203" pitchFamily="34" charset="0"/>
                        </a:rPr>
                        <a:t>Preventive</a:t>
                      </a:r>
                      <a:r>
                        <a:rPr lang="en-US" sz="1600" baseline="0" dirty="0">
                          <a:latin typeface="DIN 2014 Light" panose="020B0404020202020204"/>
                          <a:cs typeface="Segoe UI" panose="020B0502040204020203" pitchFamily="34" charset="0"/>
                        </a:rPr>
                        <a:t> &amp; Diagnostic Care</a:t>
                      </a: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latin typeface="DIN 2014 Light" panose="020B0404020202020204"/>
                          <a:cs typeface="Segoe UI" panose="020B0502040204020203" pitchFamily="34" charset="0"/>
                        </a:rPr>
                        <a:t>100%</a:t>
                      </a: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latin typeface="DIN 2014 Light" panose="020B0404020202020204"/>
                          <a:cs typeface="Segoe UI" panose="020B0502040204020203" pitchFamily="34" charset="0"/>
                        </a:rPr>
                        <a:t>Employee + Child(ren)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600" b="0" i="0" u="none" strike="noStrike" dirty="0">
                          <a:solidFill>
                            <a:srgbClr val="000000"/>
                          </a:solidFill>
                          <a:effectLst/>
                          <a:latin typeface="DIN 2014 Light" panose="020B0404020202020204"/>
                          <a:cs typeface="Calibri" panose="020F0502020204030204" pitchFamily="34" charset="0"/>
                        </a:rPr>
                        <a:t>$11.51</a:t>
                      </a:r>
                    </a:p>
                  </a:txBody>
                  <a:tcPr marL="8296" marR="8296" marT="829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2323240"/>
                  </a:ext>
                </a:extLst>
              </a:tr>
              <a:tr h="360437">
                <a:tc>
                  <a:txBody>
                    <a:bodyPr/>
                    <a:lstStyle/>
                    <a:p>
                      <a:r>
                        <a:rPr lang="en-US" sz="1600" dirty="0">
                          <a:latin typeface="DIN 2014 Light" panose="020B0404020202020204"/>
                          <a:cs typeface="Segoe UI" panose="020B0502040204020203" pitchFamily="34" charset="0"/>
                        </a:rPr>
                        <a:t>Basic Services</a:t>
                      </a: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latin typeface="DIN 2014 Light" panose="020B0404020202020204"/>
                          <a:cs typeface="Segoe UI" panose="020B0502040204020203" pitchFamily="34" charset="0"/>
                        </a:rPr>
                        <a:t>80%</a:t>
                      </a: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latin typeface="DIN 2014 Light" panose="020B0404020202020204"/>
                          <a:cs typeface="Segoe UI" panose="020B0502040204020203" pitchFamily="34" charset="0"/>
                        </a:rPr>
                        <a:t>Employee + Family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600" b="0" i="0" u="none" strike="noStrike" dirty="0">
                          <a:solidFill>
                            <a:srgbClr val="000000"/>
                          </a:solidFill>
                          <a:effectLst/>
                          <a:latin typeface="DIN 2014 Light" panose="020B0404020202020204"/>
                          <a:cs typeface="Calibri" panose="020F0502020204030204" pitchFamily="34" charset="0"/>
                        </a:rPr>
                        <a:t>$18.23</a:t>
                      </a:r>
                    </a:p>
                  </a:txBody>
                  <a:tcPr marL="8296" marR="8296" marT="8296"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0969527"/>
                  </a:ext>
                </a:extLst>
              </a:tr>
              <a:tr h="360437">
                <a:tc>
                  <a:txBody>
                    <a:bodyPr/>
                    <a:lstStyle/>
                    <a:p>
                      <a:r>
                        <a:rPr lang="en-US" sz="1600" dirty="0">
                          <a:latin typeface="DIN 2014 Light" panose="020B0404020202020204"/>
                          <a:cs typeface="Segoe UI" panose="020B0502040204020203" pitchFamily="34" charset="0"/>
                        </a:rPr>
                        <a:t>Major Services</a:t>
                      </a: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latin typeface="DIN 2014 Light" panose="020B0404020202020204"/>
                          <a:cs typeface="Segoe UI" panose="020B0502040204020203" pitchFamily="34" charset="0"/>
                        </a:rPr>
                        <a:t>50%</a:t>
                      </a: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0118337"/>
                  </a:ext>
                </a:extLst>
              </a:tr>
              <a:tr h="435381">
                <a:tc>
                  <a:txBody>
                    <a:bodyPr/>
                    <a:lstStyle/>
                    <a:p>
                      <a:r>
                        <a:rPr lang="en-US" sz="1600" dirty="0">
                          <a:latin typeface="DIN 2014 Light" panose="020B0404020202020204"/>
                          <a:cs typeface="Segoe UI" panose="020B0502040204020203" pitchFamily="34" charset="0"/>
                        </a:rPr>
                        <a:t>Orthodontics </a:t>
                      </a:r>
                    </a:p>
                    <a:p>
                      <a:r>
                        <a:rPr lang="en-US" sz="1300" i="1" dirty="0">
                          <a:latin typeface="DIN 2014 Light" panose="020B0404020202020204"/>
                          <a:cs typeface="Segoe UI" panose="020B0502040204020203" pitchFamily="34" charset="0"/>
                        </a:rPr>
                        <a:t>(Adult &amp; Dependent Children to age 19)</a:t>
                      </a:r>
                      <a:endParaRPr lang="en-US" sz="1300" i="1"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latin typeface="DIN 2014 Light" panose="020B0404020202020204"/>
                          <a:cs typeface="Segoe UI" panose="020B0502040204020203" pitchFamily="34" charset="0"/>
                        </a:rPr>
                        <a:t>50%</a:t>
                      </a: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chemeClr val="tx1"/>
                        </a:solidFill>
                        <a:latin typeface="DIN 2014 Light" panose="020B0404020202020204"/>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3871163"/>
                  </a:ext>
                </a:extLst>
              </a:tr>
              <a:tr h="360437">
                <a:tc>
                  <a:txBody>
                    <a:bodyPr/>
                    <a:lstStyle/>
                    <a:p>
                      <a:r>
                        <a:rPr lang="en-US" sz="1600" kern="1200" dirty="0">
                          <a:solidFill>
                            <a:schemeClr val="dk1"/>
                          </a:solidFill>
                          <a:latin typeface="DIN 2014 Light" panose="020B0404020202020204"/>
                          <a:ea typeface="+mn-ea"/>
                          <a:cs typeface="Segoe UI" panose="020B0502040204020203" pitchFamily="34" charset="0"/>
                        </a:rPr>
                        <a:t>Orthodontics Lifetime Maximum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kern="1200" dirty="0">
                          <a:solidFill>
                            <a:schemeClr val="dk1"/>
                          </a:solidFill>
                          <a:latin typeface="DIN 2014 Light" panose="020B0404020202020204"/>
                          <a:ea typeface="+mn-ea"/>
                          <a:cs typeface="Segoe UI" panose="020B0502040204020203" pitchFamily="34" charset="0"/>
                        </a:rPr>
                        <a:t>$1,500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kern="1200" dirty="0">
                        <a:solidFill>
                          <a:schemeClr val="dk1"/>
                        </a:solidFill>
                        <a:latin typeface="DIN 2014 Light" panose="020B0404020202020204"/>
                        <a:ea typeface="+mn-ea"/>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kern="1200" dirty="0">
                        <a:solidFill>
                          <a:schemeClr val="dk1"/>
                        </a:solidFill>
                        <a:latin typeface="DIN 2014 Light" panose="020B0404020202020204"/>
                        <a:ea typeface="+mn-ea"/>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kern="1200" dirty="0">
                        <a:solidFill>
                          <a:schemeClr val="dk1"/>
                        </a:solidFill>
                        <a:latin typeface="DIN 2014 Light" panose="020B0404020202020204"/>
                        <a:ea typeface="+mn-ea"/>
                        <a:cs typeface="Segoe UI" panose="020B0502040204020203"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163081"/>
                  </a:ext>
                </a:extLst>
              </a:tr>
            </a:tbl>
          </a:graphicData>
        </a:graphic>
      </p:graphicFrame>
      <p:pic>
        <p:nvPicPr>
          <p:cNvPr id="9" name="Picture 2" descr="Image result for blue cross blue shield of tx">
            <a:extLst>
              <a:ext uri="{FF2B5EF4-FFF2-40B4-BE49-F238E27FC236}">
                <a16:creationId xmlns:a16="http://schemas.microsoft.com/office/drawing/2014/main" id="{6F3D5AF2-B133-D27A-005B-7851E6543F2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 t="15942" r="-6127" b="26025"/>
          <a:stretch/>
        </p:blipFill>
        <p:spPr bwMode="auto">
          <a:xfrm>
            <a:off x="358800" y="5900737"/>
            <a:ext cx="2897926" cy="638175"/>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a:extLst>
              <a:ext uri="{FF2B5EF4-FFF2-40B4-BE49-F238E27FC236}">
                <a16:creationId xmlns:a16="http://schemas.microsoft.com/office/drawing/2014/main" id="{1AD2E93E-25AD-C886-2B51-2C4B03096312}"/>
              </a:ext>
            </a:extLst>
          </p:cNvPr>
          <p:cNvSpPr txBox="1">
            <a:spLocks/>
          </p:cNvSpPr>
          <p:nvPr/>
        </p:nvSpPr>
        <p:spPr>
          <a:xfrm>
            <a:off x="358800" y="4488114"/>
            <a:ext cx="4975201" cy="654392"/>
          </a:xfrm>
          <a:prstGeom prst="rect">
            <a:avLst/>
          </a:prstGeom>
        </p:spPr>
        <p:txBody>
          <a:bodyPr/>
          <a:lstStyle>
            <a:lvl1pPr marL="0" indent="0" algn="l" defTabSz="914400" rtl="0" eaLnBrk="1" latinLnBrk="0" hangingPunct="1">
              <a:lnSpc>
                <a:spcPct val="100000"/>
              </a:lnSpc>
              <a:spcBef>
                <a:spcPts val="1000"/>
              </a:spcBef>
              <a:buClr>
                <a:srgbClr val="FFC51E"/>
              </a:buClr>
              <a:buFontTx/>
              <a:buNone/>
              <a:defRPr sz="1600" b="1" i="0" kern="1200">
                <a:solidFill>
                  <a:srgbClr val="004A98"/>
                </a:solidFill>
                <a:latin typeface="DIN Alternate" panose="020B0500000000000000" pitchFamily="34" charset="77"/>
                <a:ea typeface="DIN 2014 Light" panose="020B0404020202020204" pitchFamily="34" charset="77"/>
                <a:cs typeface="+mn-cs"/>
              </a:defRPr>
            </a:lvl1pPr>
            <a:lvl2pPr marL="685800" indent="-228600" algn="l" defTabSz="914400" rtl="0" eaLnBrk="1" latinLnBrk="0" hangingPunct="1">
              <a:lnSpc>
                <a:spcPct val="100000"/>
              </a:lnSpc>
              <a:spcBef>
                <a:spcPts val="500"/>
              </a:spcBef>
              <a:buClr>
                <a:srgbClr val="FFC51E"/>
              </a:buClr>
              <a:buFont typeface="Wingdings" pitchFamily="2" charset="2"/>
              <a:buChar char="§"/>
              <a:defRPr sz="1600" b="0"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2pPr>
            <a:lvl3pPr marL="1143000" indent="-228600" algn="l" defTabSz="914400" rtl="0" eaLnBrk="1" latinLnBrk="0" hangingPunct="1">
              <a:lnSpc>
                <a:spcPct val="100000"/>
              </a:lnSpc>
              <a:spcBef>
                <a:spcPts val="500"/>
              </a:spcBef>
              <a:buClr>
                <a:srgbClr val="FFC51E"/>
              </a:buClr>
              <a:buFont typeface="Wingdings" pitchFamily="2" charset="2"/>
              <a:buChar char="§"/>
              <a:defRPr sz="1400" b="0"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3pPr>
            <a:lvl4pPr marL="1600200" indent="-228600" algn="l" defTabSz="914400" rtl="0" eaLnBrk="1" latinLnBrk="0" hangingPunct="1">
              <a:lnSpc>
                <a:spcPct val="100000"/>
              </a:lnSpc>
              <a:spcBef>
                <a:spcPts val="500"/>
              </a:spcBef>
              <a:buClr>
                <a:srgbClr val="FFC51E"/>
              </a:buClr>
              <a:buFont typeface="Wingdings" pitchFamily="2" charset="2"/>
              <a:buChar char="§"/>
              <a:defRPr sz="1200" b="0"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4pPr>
            <a:lvl5pPr marL="2057400" indent="-228600" algn="l" defTabSz="914400" rtl="0" eaLnBrk="1" latinLnBrk="0" hangingPunct="1">
              <a:lnSpc>
                <a:spcPct val="90000"/>
              </a:lnSpc>
              <a:spcBef>
                <a:spcPts val="500"/>
              </a:spcBef>
              <a:buClr>
                <a:srgbClr val="FFC51E"/>
              </a:buClr>
              <a:buFont typeface="Wingdings" pitchFamily="2" charset="2"/>
              <a:buChar char="§"/>
              <a:defRPr sz="1800" b="0" i="0" kern="1200">
                <a:solidFill>
                  <a:schemeClr val="tx1"/>
                </a:solidFill>
                <a:latin typeface="DIN 2014 Light" panose="020B0404020202020204" pitchFamily="34" charset="77"/>
                <a:ea typeface="DIN 2014 Light" panose="020B0404020202020204" pitchFamily="34"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i="1" dirty="0">
                <a:solidFill>
                  <a:srgbClr val="FFC200"/>
                </a:solidFill>
              </a:rPr>
              <a:t>Out-of-Network coverage is subject to balance billing.</a:t>
            </a:r>
            <a:r>
              <a:rPr lang="en-US" i="1" dirty="0"/>
              <a:t> </a:t>
            </a:r>
          </a:p>
          <a:p>
            <a:pPr algn="ctr"/>
            <a:endParaRPr lang="en-GB" i="1" dirty="0"/>
          </a:p>
        </p:txBody>
      </p:sp>
      <p:sp>
        <p:nvSpPr>
          <p:cNvPr id="2" name="TextBox 1">
            <a:extLst>
              <a:ext uri="{FF2B5EF4-FFF2-40B4-BE49-F238E27FC236}">
                <a16:creationId xmlns:a16="http://schemas.microsoft.com/office/drawing/2014/main" id="{34230C26-F2D9-D657-A03C-9EE62FA0990D}"/>
              </a:ext>
            </a:extLst>
          </p:cNvPr>
          <p:cNvSpPr txBox="1"/>
          <p:nvPr/>
        </p:nvSpPr>
        <p:spPr>
          <a:xfrm>
            <a:off x="5420361" y="3275111"/>
            <a:ext cx="3723639" cy="338554"/>
          </a:xfrm>
          <a:prstGeom prst="rect">
            <a:avLst/>
          </a:prstGeom>
          <a:noFill/>
        </p:spPr>
        <p:txBody>
          <a:bodyPr wrap="square" rtlCol="0">
            <a:spAutoFit/>
          </a:bodyPr>
          <a:lstStyle/>
          <a:p>
            <a:pPr algn="ctr" defTabSz="914400">
              <a:spcBef>
                <a:spcPts val="1000"/>
              </a:spcBef>
              <a:buClr>
                <a:srgbClr val="FFC51E"/>
              </a:buClr>
            </a:pPr>
            <a:r>
              <a:rPr lang="en-US" sz="1600" b="1" i="1" dirty="0">
                <a:solidFill>
                  <a:srgbClr val="FFC200"/>
                </a:solidFill>
                <a:latin typeface="DIN Alternate" panose="020B0500000000000000" pitchFamily="34" charset="77"/>
              </a:rPr>
              <a:t>2026 premiums paid over 27 pay periods</a:t>
            </a:r>
          </a:p>
        </p:txBody>
      </p:sp>
    </p:spTree>
    <p:extLst>
      <p:ext uri="{BB962C8B-B14F-4D97-AF65-F5344CB8AC3E}">
        <p14:creationId xmlns:p14="http://schemas.microsoft.com/office/powerpoint/2010/main" val="3877010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03B7FB-EF4E-637B-EC4E-31B8A34B1B7E}"/>
              </a:ext>
            </a:extLst>
          </p:cNvPr>
          <p:cNvSpPr>
            <a:spLocks noGrp="1"/>
          </p:cNvSpPr>
          <p:nvPr>
            <p:ph type="title"/>
          </p:nvPr>
        </p:nvSpPr>
        <p:spPr/>
        <p:txBody>
          <a:bodyPr>
            <a:normAutofit/>
          </a:bodyPr>
          <a:lstStyle/>
          <a:p>
            <a:r>
              <a:rPr lang="en-US" sz="3200" dirty="0">
                <a:solidFill>
                  <a:schemeClr val="tx1">
                    <a:lumMod val="65000"/>
                    <a:lumOff val="35000"/>
                  </a:schemeClr>
                </a:solidFill>
                <a:latin typeface="DIN 2014 Light" panose="020B0404020202020204" pitchFamily="34" charset="77"/>
                <a:cs typeface="+mn-cs"/>
              </a:rPr>
              <a:t>VISION PLAN</a:t>
            </a:r>
          </a:p>
        </p:txBody>
      </p:sp>
      <p:sp>
        <p:nvSpPr>
          <p:cNvPr id="8" name="Text Placeholder 7">
            <a:extLst>
              <a:ext uri="{FF2B5EF4-FFF2-40B4-BE49-F238E27FC236}">
                <a16:creationId xmlns:a16="http://schemas.microsoft.com/office/drawing/2014/main" id="{A3295C3E-38AE-06EC-DFF5-A7F460BAD7A4}"/>
              </a:ext>
            </a:extLst>
          </p:cNvPr>
          <p:cNvSpPr>
            <a:spLocks noGrp="1"/>
          </p:cNvSpPr>
          <p:nvPr>
            <p:ph type="body" idx="13"/>
          </p:nvPr>
        </p:nvSpPr>
        <p:spPr/>
        <p:txBody>
          <a:bodyPr/>
          <a:lstStyle/>
          <a:p>
            <a:endParaRPr lang="en-US" dirty="0"/>
          </a:p>
          <a:p>
            <a:r>
              <a:rPr lang="en-US" dirty="0"/>
              <a:t>Administered by </a:t>
            </a:r>
          </a:p>
          <a:p>
            <a:r>
              <a:rPr lang="en-US" dirty="0"/>
              <a:t>VSP</a:t>
            </a:r>
          </a:p>
        </p:txBody>
      </p:sp>
    </p:spTree>
    <p:extLst>
      <p:ext uri="{BB962C8B-B14F-4D97-AF65-F5344CB8AC3E}">
        <p14:creationId xmlns:p14="http://schemas.microsoft.com/office/powerpoint/2010/main" val="2147710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1">
            <a:extLst>
              <a:ext uri="{FF2B5EF4-FFF2-40B4-BE49-F238E27FC236}">
                <a16:creationId xmlns:a16="http://schemas.microsoft.com/office/drawing/2014/main" id="{F48F0B6C-0B81-8693-2FA8-3ADB171754EF}"/>
              </a:ext>
            </a:extLst>
          </p:cNvPr>
          <p:cNvGraphicFramePr>
            <a:graphicFrameLocks noGrp="1"/>
          </p:cNvGraphicFramePr>
          <p:nvPr>
            <p:ph idx="1"/>
            <p:extLst>
              <p:ext uri="{D42A27DB-BD31-4B8C-83A1-F6EECF244321}">
                <p14:modId xmlns:p14="http://schemas.microsoft.com/office/powerpoint/2010/main" val="1748233860"/>
              </p:ext>
            </p:extLst>
          </p:nvPr>
        </p:nvGraphicFramePr>
        <p:xfrm>
          <a:off x="628650" y="1345664"/>
          <a:ext cx="7886700" cy="119380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112937528"/>
                    </a:ext>
                  </a:extLst>
                </a:gridCol>
                <a:gridCol w="2628900">
                  <a:extLst>
                    <a:ext uri="{9D8B030D-6E8A-4147-A177-3AD203B41FA5}">
                      <a16:colId xmlns:a16="http://schemas.microsoft.com/office/drawing/2014/main" val="2018528687"/>
                    </a:ext>
                  </a:extLst>
                </a:gridCol>
                <a:gridCol w="2628900">
                  <a:extLst>
                    <a:ext uri="{9D8B030D-6E8A-4147-A177-3AD203B41FA5}">
                      <a16:colId xmlns:a16="http://schemas.microsoft.com/office/drawing/2014/main" val="1681489429"/>
                    </a:ext>
                  </a:extLst>
                </a:gridCol>
              </a:tblGrid>
              <a:tr h="370840">
                <a:tc>
                  <a:txBody>
                    <a:bodyPr/>
                    <a:lstStyle/>
                    <a:p>
                      <a:pPr algn="ctr"/>
                      <a:r>
                        <a:rPr lang="en-US" dirty="0">
                          <a:latin typeface="DIN 2014 Light" panose="020B0404020202020204"/>
                        </a:rPr>
                        <a:t>WellVision Exam</a:t>
                      </a:r>
                    </a:p>
                  </a:txBody>
                  <a:tcPr>
                    <a:solidFill>
                      <a:srgbClr val="004A98"/>
                    </a:solidFill>
                  </a:tcPr>
                </a:tc>
                <a:tc>
                  <a:txBody>
                    <a:bodyPr/>
                    <a:lstStyle/>
                    <a:p>
                      <a:pPr algn="ctr"/>
                      <a:r>
                        <a:rPr lang="en-US" dirty="0">
                          <a:latin typeface="DIN 2014 Light" panose="020B0404020202020204"/>
                        </a:rPr>
                        <a:t>Prescription Glasses</a:t>
                      </a:r>
                    </a:p>
                  </a:txBody>
                  <a:tcPr>
                    <a:solidFill>
                      <a:srgbClr val="004A98"/>
                    </a:solidFill>
                  </a:tcPr>
                </a:tc>
                <a:tc>
                  <a:txBody>
                    <a:bodyPr/>
                    <a:lstStyle/>
                    <a:p>
                      <a:pPr algn="ctr"/>
                      <a:r>
                        <a:rPr lang="en-US" dirty="0">
                          <a:latin typeface="DIN 2014 Light" panose="020B0404020202020204"/>
                        </a:rPr>
                        <a:t>Contacts</a:t>
                      </a:r>
                    </a:p>
                  </a:txBody>
                  <a:tcPr>
                    <a:solidFill>
                      <a:srgbClr val="004A98"/>
                    </a:solidFill>
                  </a:tcPr>
                </a:tc>
                <a:extLst>
                  <a:ext uri="{0D108BD9-81ED-4DB2-BD59-A6C34878D82A}">
                    <a16:rowId xmlns:a16="http://schemas.microsoft.com/office/drawing/2014/main" val="1385349063"/>
                  </a:ext>
                </a:extLst>
              </a:tr>
              <a:tr h="370840">
                <a:tc>
                  <a:txBody>
                    <a:bodyPr/>
                    <a:lstStyle/>
                    <a:p>
                      <a:pPr algn="ctr"/>
                      <a:r>
                        <a:rPr lang="en-US" sz="1600" dirty="0">
                          <a:latin typeface="DIN 2014 Light" panose="020B0404020202020204"/>
                          <a:cs typeface="Segoe UI" panose="020B0502040204020203" pitchFamily="34" charset="0"/>
                        </a:rPr>
                        <a:t>Thorough eye exam </a:t>
                      </a:r>
                    </a:p>
                    <a:p>
                      <a:pPr algn="ctr"/>
                      <a:r>
                        <a:rPr lang="en-US" sz="1600" dirty="0">
                          <a:latin typeface="DIN 2014 Light" panose="020B0404020202020204"/>
                          <a:cs typeface="Segoe UI" panose="020B0502040204020203" pitchFamily="34" charset="0"/>
                        </a:rPr>
                        <a:t>every 12 months</a:t>
                      </a:r>
                    </a:p>
                  </a:txBody>
                  <a:tcPr anchor="ctr">
                    <a:lnB w="12700" cap="flat" cmpd="sng" algn="ctr">
                      <a:solidFill>
                        <a:schemeClr val="bg1">
                          <a:lumMod val="75000"/>
                        </a:schemeClr>
                      </a:solidFill>
                      <a:prstDash val="solid"/>
                      <a:round/>
                      <a:headEnd type="none" w="med" len="med"/>
                      <a:tailEnd type="none" w="med" len="med"/>
                    </a:lnB>
                    <a:noFill/>
                  </a:tcPr>
                </a:tc>
                <a:tc>
                  <a:txBody>
                    <a:bodyPr/>
                    <a:lstStyle/>
                    <a:p>
                      <a:pPr algn="ctr"/>
                      <a:r>
                        <a:rPr lang="en-US" sz="1600" dirty="0">
                          <a:latin typeface="DIN 2014 Light" panose="020B0404020202020204"/>
                          <a:cs typeface="Segoe UI" panose="020B0502040204020203" pitchFamily="34" charset="0"/>
                        </a:rPr>
                        <a:t>Lenses &amp; frames </a:t>
                      </a:r>
                    </a:p>
                    <a:p>
                      <a:pPr algn="ctr"/>
                      <a:r>
                        <a:rPr lang="en-US" sz="1600" dirty="0">
                          <a:latin typeface="DIN 2014 Light" panose="020B0404020202020204"/>
                          <a:cs typeface="Segoe UI" panose="020B0502040204020203" pitchFamily="34" charset="0"/>
                        </a:rPr>
                        <a:t>every 12 months</a:t>
                      </a:r>
                    </a:p>
                  </a:txBody>
                  <a:tcPr anchor="ctr">
                    <a:lnB w="12700" cap="flat" cmpd="sng" algn="ctr">
                      <a:solidFill>
                        <a:schemeClr val="bg1">
                          <a:lumMod val="75000"/>
                        </a:schemeClr>
                      </a:solidFill>
                      <a:prstDash val="solid"/>
                      <a:round/>
                      <a:headEnd type="none" w="med" len="med"/>
                      <a:tailEnd type="none" w="med" len="med"/>
                    </a:lnB>
                    <a:noFill/>
                  </a:tcPr>
                </a:tc>
                <a:tc>
                  <a:txBody>
                    <a:bodyPr/>
                    <a:lstStyle/>
                    <a:p>
                      <a:pPr algn="ctr"/>
                      <a:r>
                        <a:rPr lang="en-US" sz="1600" dirty="0">
                          <a:latin typeface="DIN 2014 Light" panose="020B0404020202020204"/>
                          <a:cs typeface="Segoe UI" panose="020B0502040204020203" pitchFamily="34" charset="0"/>
                        </a:rPr>
                        <a:t>You can choose contacts instead of glasses every 12 months</a:t>
                      </a:r>
                    </a:p>
                  </a:txBody>
                  <a:tcPr anchor="ctr">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417004244"/>
                  </a:ext>
                </a:extLst>
              </a:tr>
            </a:tbl>
          </a:graphicData>
        </a:graphic>
      </p:graphicFrame>
      <p:sp>
        <p:nvSpPr>
          <p:cNvPr id="4" name="Title 3">
            <a:extLst>
              <a:ext uri="{FF2B5EF4-FFF2-40B4-BE49-F238E27FC236}">
                <a16:creationId xmlns:a16="http://schemas.microsoft.com/office/drawing/2014/main" id="{EAC83336-83BD-A8B7-4586-170DE5BD651D}"/>
              </a:ext>
            </a:extLst>
          </p:cNvPr>
          <p:cNvSpPr>
            <a:spLocks noGrp="1"/>
          </p:cNvSpPr>
          <p:nvPr>
            <p:ph type="title"/>
          </p:nvPr>
        </p:nvSpPr>
        <p:spPr/>
        <p:txBody>
          <a:bodyPr/>
          <a:lstStyle/>
          <a:p>
            <a:r>
              <a:rPr lang="en-US" dirty="0"/>
              <a:t>VISION BENEFIT OVERVIEW</a:t>
            </a:r>
          </a:p>
        </p:txBody>
      </p:sp>
      <p:sp>
        <p:nvSpPr>
          <p:cNvPr id="12" name="Content Placeholder 1">
            <a:extLst>
              <a:ext uri="{FF2B5EF4-FFF2-40B4-BE49-F238E27FC236}">
                <a16:creationId xmlns:a16="http://schemas.microsoft.com/office/drawing/2014/main" id="{FCF84969-B4F9-DB6C-34DB-D70AF30C2A03}"/>
              </a:ext>
            </a:extLst>
          </p:cNvPr>
          <p:cNvSpPr txBox="1">
            <a:spLocks/>
          </p:cNvSpPr>
          <p:nvPr/>
        </p:nvSpPr>
        <p:spPr>
          <a:xfrm>
            <a:off x="358800" y="2761379"/>
            <a:ext cx="5079474" cy="4351338"/>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Clr>
                <a:srgbClr val="FFC51E"/>
              </a:buClr>
              <a:buFontTx/>
              <a:buNone/>
              <a:defRPr sz="1600" b="1" i="0" kern="1200">
                <a:solidFill>
                  <a:srgbClr val="004A98"/>
                </a:solidFill>
                <a:latin typeface="DIN Alternate" panose="020B0500000000000000" pitchFamily="34" charset="77"/>
                <a:ea typeface="DIN 2014 Light" panose="020B0404020202020204" pitchFamily="34" charset="77"/>
                <a:cs typeface="+mn-cs"/>
              </a:defRPr>
            </a:lvl1pPr>
            <a:lvl2pPr marL="685800" indent="-228600" algn="l" defTabSz="914400" rtl="0" eaLnBrk="1" latinLnBrk="0" hangingPunct="1">
              <a:lnSpc>
                <a:spcPct val="100000"/>
              </a:lnSpc>
              <a:spcBef>
                <a:spcPts val="500"/>
              </a:spcBef>
              <a:buClr>
                <a:srgbClr val="FFC51E"/>
              </a:buClr>
              <a:buFont typeface="Wingdings" pitchFamily="2" charset="2"/>
              <a:buChar char="§"/>
              <a:defRPr sz="1800" b="0"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2pPr>
            <a:lvl3pPr marL="1143000" indent="-228600" algn="l" defTabSz="914400" rtl="0" eaLnBrk="1" latinLnBrk="0" hangingPunct="1">
              <a:lnSpc>
                <a:spcPct val="100000"/>
              </a:lnSpc>
              <a:spcBef>
                <a:spcPts val="500"/>
              </a:spcBef>
              <a:buClr>
                <a:srgbClr val="FFC51E"/>
              </a:buClr>
              <a:buFont typeface="Wingdings" pitchFamily="2" charset="2"/>
              <a:buChar char="§"/>
              <a:defRPr sz="1600" b="0"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3pPr>
            <a:lvl4pPr marL="1600200" indent="-228600" algn="l" defTabSz="914400" rtl="0" eaLnBrk="1" latinLnBrk="0" hangingPunct="1">
              <a:lnSpc>
                <a:spcPct val="100000"/>
              </a:lnSpc>
              <a:spcBef>
                <a:spcPts val="500"/>
              </a:spcBef>
              <a:buClr>
                <a:srgbClr val="FFC51E"/>
              </a:buClr>
              <a:buFont typeface="Wingdings" pitchFamily="2" charset="2"/>
              <a:buChar char="§"/>
              <a:defRPr sz="1200" b="0"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4pPr>
            <a:lvl5pPr marL="2057400" indent="-228600" algn="l" defTabSz="914400" rtl="0" eaLnBrk="1" latinLnBrk="0" hangingPunct="1">
              <a:lnSpc>
                <a:spcPct val="90000"/>
              </a:lnSpc>
              <a:spcBef>
                <a:spcPts val="500"/>
              </a:spcBef>
              <a:buClr>
                <a:srgbClr val="FFC51E"/>
              </a:buClr>
              <a:buFont typeface="Wingdings" pitchFamily="2" charset="2"/>
              <a:buChar char="§"/>
              <a:defRPr sz="1800" b="0" i="0" kern="1200">
                <a:solidFill>
                  <a:schemeClr val="tx1"/>
                </a:solidFill>
                <a:latin typeface="DIN 2014 Light" panose="020B0404020202020204" pitchFamily="34" charset="77"/>
                <a:ea typeface="DIN 2014 Light" panose="020B0404020202020204" pitchFamily="34"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Prescription Glasses</a:t>
            </a:r>
          </a:p>
          <a:p>
            <a:pPr marL="285750" indent="-285750">
              <a:buFont typeface="Arial" panose="020B0604020202020204" pitchFamily="34" charset="0"/>
              <a:buChar char="•"/>
            </a:pPr>
            <a:r>
              <a:rPr lang="en-US" b="0" dirty="0"/>
              <a:t>Prescription glasses, covered after a $25 copay Lenses every 12 months</a:t>
            </a:r>
          </a:p>
          <a:p>
            <a:pPr marL="746125" lvl="1" indent="-285750">
              <a:buFont typeface="Arial" panose="020B0604020202020204" pitchFamily="34" charset="0"/>
              <a:buChar char="•"/>
            </a:pPr>
            <a:r>
              <a:rPr lang="en-US" sz="1600" b="0" dirty="0"/>
              <a:t>Single vision, lined bifocal, and lined trifocal</a:t>
            </a:r>
          </a:p>
          <a:p>
            <a:pPr marL="746125" lvl="1" indent="-285750">
              <a:buFont typeface="Arial" panose="020B0604020202020204" pitchFamily="34" charset="0"/>
              <a:buChar char="•"/>
            </a:pPr>
            <a:r>
              <a:rPr lang="en-US" sz="1600" b="0" dirty="0"/>
              <a:t>Shatter-resistant polycarbonate lenses for children</a:t>
            </a:r>
          </a:p>
          <a:p>
            <a:pPr marL="285750" indent="-285750">
              <a:buFont typeface="Arial" panose="020B0604020202020204" pitchFamily="34" charset="0"/>
              <a:buChar char="•"/>
            </a:pPr>
            <a:r>
              <a:rPr lang="en-US" b="0" dirty="0"/>
              <a:t>Frame every 12 months</a:t>
            </a:r>
          </a:p>
          <a:p>
            <a:pPr marL="746125" lvl="1" indent="-285750">
              <a:buFont typeface="Arial" panose="020B0604020202020204" pitchFamily="34" charset="0"/>
              <a:buChar char="•"/>
            </a:pPr>
            <a:r>
              <a:rPr lang="en-US" sz="1600" b="0" dirty="0"/>
              <a:t>$150 standard allowance</a:t>
            </a:r>
          </a:p>
          <a:p>
            <a:pPr marL="746125" lvl="1" indent="-285750">
              <a:buFont typeface="Arial" panose="020B0604020202020204" pitchFamily="34" charset="0"/>
              <a:buChar char="•"/>
            </a:pPr>
            <a:r>
              <a:rPr lang="en-US" sz="1600" b="0" dirty="0"/>
              <a:t>20% savings on the amount above your allowance</a:t>
            </a:r>
          </a:p>
          <a:p>
            <a:pPr marL="0" lvl="1" indent="0">
              <a:buNone/>
            </a:pPr>
            <a:r>
              <a:rPr lang="en-US" sz="1600" b="1" dirty="0"/>
              <a:t>To find a wide selection of featured brands, visit vsp.com</a:t>
            </a:r>
          </a:p>
          <a:p>
            <a:endParaRPr lang="en-US" b="0" dirty="0"/>
          </a:p>
        </p:txBody>
      </p:sp>
      <p:sp>
        <p:nvSpPr>
          <p:cNvPr id="13" name="Content Placeholder 1">
            <a:extLst>
              <a:ext uri="{FF2B5EF4-FFF2-40B4-BE49-F238E27FC236}">
                <a16:creationId xmlns:a16="http://schemas.microsoft.com/office/drawing/2014/main" id="{7284E711-945D-F5D0-8EA6-516521AE628A}"/>
              </a:ext>
            </a:extLst>
          </p:cNvPr>
          <p:cNvSpPr txBox="1">
            <a:spLocks/>
          </p:cNvSpPr>
          <p:nvPr/>
        </p:nvSpPr>
        <p:spPr>
          <a:xfrm>
            <a:off x="5714999" y="2799611"/>
            <a:ext cx="3070201" cy="4351338"/>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Clr>
                <a:srgbClr val="FFC51E"/>
              </a:buClr>
              <a:buFontTx/>
              <a:buNone/>
              <a:defRPr sz="1600" b="1" i="0" kern="1200">
                <a:solidFill>
                  <a:srgbClr val="004A98"/>
                </a:solidFill>
                <a:latin typeface="DIN Alternate" panose="020B0500000000000000" pitchFamily="34" charset="77"/>
                <a:ea typeface="DIN 2014 Light" panose="020B0404020202020204" pitchFamily="34" charset="77"/>
                <a:cs typeface="+mn-cs"/>
              </a:defRPr>
            </a:lvl1pPr>
            <a:lvl2pPr marL="685800" indent="-228600" algn="l" defTabSz="914400" rtl="0" eaLnBrk="1" latinLnBrk="0" hangingPunct="1">
              <a:lnSpc>
                <a:spcPct val="100000"/>
              </a:lnSpc>
              <a:spcBef>
                <a:spcPts val="500"/>
              </a:spcBef>
              <a:buClr>
                <a:srgbClr val="FFC51E"/>
              </a:buClr>
              <a:buFont typeface="Wingdings" pitchFamily="2" charset="2"/>
              <a:buChar char="§"/>
              <a:defRPr sz="1800" b="0"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2pPr>
            <a:lvl3pPr marL="1143000" indent="-228600" algn="l" defTabSz="914400" rtl="0" eaLnBrk="1" latinLnBrk="0" hangingPunct="1">
              <a:lnSpc>
                <a:spcPct val="100000"/>
              </a:lnSpc>
              <a:spcBef>
                <a:spcPts val="500"/>
              </a:spcBef>
              <a:buClr>
                <a:srgbClr val="FFC51E"/>
              </a:buClr>
              <a:buFont typeface="Wingdings" pitchFamily="2" charset="2"/>
              <a:buChar char="§"/>
              <a:defRPr sz="1600" b="0"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3pPr>
            <a:lvl4pPr marL="1600200" indent="-228600" algn="l" defTabSz="914400" rtl="0" eaLnBrk="1" latinLnBrk="0" hangingPunct="1">
              <a:lnSpc>
                <a:spcPct val="100000"/>
              </a:lnSpc>
              <a:spcBef>
                <a:spcPts val="500"/>
              </a:spcBef>
              <a:buClr>
                <a:srgbClr val="FFC51E"/>
              </a:buClr>
              <a:buFont typeface="Wingdings" pitchFamily="2" charset="2"/>
              <a:buChar char="§"/>
              <a:defRPr sz="1200" b="0" i="0" kern="1200">
                <a:solidFill>
                  <a:schemeClr val="tx1">
                    <a:lumMod val="65000"/>
                    <a:lumOff val="35000"/>
                  </a:schemeClr>
                </a:solidFill>
                <a:latin typeface="DIN 2014 Light" panose="020B0404020202020204" pitchFamily="34" charset="77"/>
                <a:ea typeface="DIN 2014 Light" panose="020B0404020202020204" pitchFamily="34" charset="77"/>
                <a:cs typeface="+mn-cs"/>
              </a:defRPr>
            </a:lvl4pPr>
            <a:lvl5pPr marL="2057400" indent="-228600" algn="l" defTabSz="914400" rtl="0" eaLnBrk="1" latinLnBrk="0" hangingPunct="1">
              <a:lnSpc>
                <a:spcPct val="90000"/>
              </a:lnSpc>
              <a:spcBef>
                <a:spcPts val="500"/>
              </a:spcBef>
              <a:buClr>
                <a:srgbClr val="FFC51E"/>
              </a:buClr>
              <a:buFont typeface="Wingdings" pitchFamily="2" charset="2"/>
              <a:buChar char="§"/>
              <a:defRPr sz="1800" b="0" i="0" kern="1200">
                <a:solidFill>
                  <a:schemeClr val="tx1"/>
                </a:solidFill>
                <a:latin typeface="DIN 2014 Light" panose="020B0404020202020204" pitchFamily="34" charset="77"/>
                <a:ea typeface="DIN 2014 Light" panose="020B0404020202020204" pitchFamily="34"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Contact Lenses</a:t>
            </a:r>
          </a:p>
          <a:p>
            <a:pPr marL="285750" indent="-285750">
              <a:buFont typeface="Arial" panose="020B0604020202020204" pitchFamily="34" charset="0"/>
              <a:buChar char="•"/>
            </a:pPr>
            <a:r>
              <a:rPr lang="en-US" b="0" dirty="0"/>
              <a:t>Choose contacts instead of glasses every 12 months</a:t>
            </a:r>
          </a:p>
          <a:p>
            <a:pPr marL="285750" indent="-285750">
              <a:buFont typeface="Arial" panose="020B0604020202020204" pitchFamily="34" charset="0"/>
              <a:buChar char="•"/>
            </a:pPr>
            <a:r>
              <a:rPr lang="en-US" b="0" dirty="0"/>
              <a:t>Up to $10 copay for your contact lens exam (fitting and evaluation)</a:t>
            </a:r>
          </a:p>
          <a:p>
            <a:pPr marL="285750" indent="-285750">
              <a:buFont typeface="Arial" panose="020B0604020202020204" pitchFamily="34" charset="0"/>
              <a:buChar char="•"/>
            </a:pPr>
            <a:r>
              <a:rPr lang="en-US" b="0" dirty="0"/>
              <a:t>$150 allowance for contact lenses</a:t>
            </a:r>
          </a:p>
          <a:p>
            <a:pPr marL="285750" indent="-285750">
              <a:buFont typeface="Arial" panose="020B0604020202020204" pitchFamily="34" charset="0"/>
              <a:buChar char="•"/>
            </a:pPr>
            <a:r>
              <a:rPr lang="en-US" b="0" dirty="0"/>
              <a:t>Apply your materials allowance toward the purchase of any contact lens brand of your choice</a:t>
            </a:r>
          </a:p>
          <a:p>
            <a:endParaRPr lang="en-US" b="0" dirty="0"/>
          </a:p>
        </p:txBody>
      </p:sp>
      <p:pic>
        <p:nvPicPr>
          <p:cNvPr id="14" name="Picture 13">
            <a:extLst>
              <a:ext uri="{FF2B5EF4-FFF2-40B4-BE49-F238E27FC236}">
                <a16:creationId xmlns:a16="http://schemas.microsoft.com/office/drawing/2014/main" id="{14924901-9BAE-D211-3F64-AF4B122E4976}"/>
              </a:ext>
            </a:extLst>
          </p:cNvPr>
          <p:cNvPicPr>
            <a:picLocks noChangeAspect="1"/>
          </p:cNvPicPr>
          <p:nvPr/>
        </p:nvPicPr>
        <p:blipFill>
          <a:blip r:embed="rId3"/>
          <a:stretch>
            <a:fillRect/>
          </a:stretch>
        </p:blipFill>
        <p:spPr>
          <a:xfrm>
            <a:off x="358800" y="6060210"/>
            <a:ext cx="1543050" cy="609600"/>
          </a:xfrm>
          <a:prstGeom prst="rect">
            <a:avLst/>
          </a:prstGeom>
        </p:spPr>
      </p:pic>
    </p:spTree>
    <p:extLst>
      <p:ext uri="{BB962C8B-B14F-4D97-AF65-F5344CB8AC3E}">
        <p14:creationId xmlns:p14="http://schemas.microsoft.com/office/powerpoint/2010/main" val="4150343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03B7FB-EF4E-637B-EC4E-31B8A34B1B7E}"/>
              </a:ext>
            </a:extLst>
          </p:cNvPr>
          <p:cNvSpPr>
            <a:spLocks noGrp="1"/>
          </p:cNvSpPr>
          <p:nvPr>
            <p:ph type="title"/>
          </p:nvPr>
        </p:nvSpPr>
        <p:spPr/>
        <p:txBody>
          <a:bodyPr>
            <a:normAutofit/>
          </a:bodyPr>
          <a:lstStyle/>
          <a:p>
            <a:r>
              <a:rPr lang="en-US" sz="3200" dirty="0">
                <a:solidFill>
                  <a:schemeClr val="tx1">
                    <a:lumMod val="65000"/>
                    <a:lumOff val="35000"/>
                  </a:schemeClr>
                </a:solidFill>
                <a:latin typeface="DIN 2014 Light" panose="020B0404020202020204" pitchFamily="34" charset="77"/>
                <a:cs typeface="+mn-cs"/>
              </a:rPr>
              <a:t>LIFE &amp; DISABILITY INSURANCE</a:t>
            </a:r>
          </a:p>
        </p:txBody>
      </p:sp>
      <p:sp>
        <p:nvSpPr>
          <p:cNvPr id="8" name="Text Placeholder 7">
            <a:extLst>
              <a:ext uri="{FF2B5EF4-FFF2-40B4-BE49-F238E27FC236}">
                <a16:creationId xmlns:a16="http://schemas.microsoft.com/office/drawing/2014/main" id="{A3295C3E-38AE-06EC-DFF5-A7F460BAD7A4}"/>
              </a:ext>
            </a:extLst>
          </p:cNvPr>
          <p:cNvSpPr>
            <a:spLocks noGrp="1"/>
          </p:cNvSpPr>
          <p:nvPr>
            <p:ph type="body" idx="13"/>
          </p:nvPr>
        </p:nvSpPr>
        <p:spPr/>
        <p:txBody>
          <a:bodyPr/>
          <a:lstStyle/>
          <a:p>
            <a:endParaRPr lang="en-US" dirty="0"/>
          </a:p>
          <a:p>
            <a:r>
              <a:rPr lang="en-US" dirty="0"/>
              <a:t>Administered by </a:t>
            </a:r>
          </a:p>
          <a:p>
            <a:r>
              <a:rPr lang="en-US" dirty="0"/>
              <a:t>UNUM</a:t>
            </a:r>
          </a:p>
        </p:txBody>
      </p:sp>
    </p:spTree>
    <p:extLst>
      <p:ext uri="{BB962C8B-B14F-4D97-AF65-F5344CB8AC3E}">
        <p14:creationId xmlns:p14="http://schemas.microsoft.com/office/powerpoint/2010/main" val="744299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83336-83BD-A8B7-4586-170DE5BD651D}"/>
              </a:ext>
            </a:extLst>
          </p:cNvPr>
          <p:cNvSpPr>
            <a:spLocks noGrp="1"/>
          </p:cNvSpPr>
          <p:nvPr>
            <p:ph type="title"/>
          </p:nvPr>
        </p:nvSpPr>
        <p:spPr/>
        <p:txBody>
          <a:bodyPr/>
          <a:lstStyle/>
          <a:p>
            <a:r>
              <a:rPr lang="en-US" dirty="0"/>
              <a:t>BASIC LIFE AND BASIC AD&amp;D INSURANCE</a:t>
            </a:r>
          </a:p>
        </p:txBody>
      </p:sp>
      <p:sp>
        <p:nvSpPr>
          <p:cNvPr id="3" name="Content Placeholder 2">
            <a:extLst>
              <a:ext uri="{FF2B5EF4-FFF2-40B4-BE49-F238E27FC236}">
                <a16:creationId xmlns:a16="http://schemas.microsoft.com/office/drawing/2014/main" id="{CBDE5CA3-ADC1-C740-6E60-8EF323AEE4A6}"/>
              </a:ext>
            </a:extLst>
          </p:cNvPr>
          <p:cNvSpPr>
            <a:spLocks noGrp="1"/>
          </p:cNvSpPr>
          <p:nvPr>
            <p:ph idx="1"/>
          </p:nvPr>
        </p:nvSpPr>
        <p:spPr>
          <a:xfrm>
            <a:off x="387401" y="1452878"/>
            <a:ext cx="7886700" cy="4351338"/>
          </a:xfrm>
        </p:spPr>
        <p:txBody>
          <a:bodyPr/>
          <a:lstStyle/>
          <a:p>
            <a:r>
              <a:rPr lang="en-US" sz="1800" dirty="0"/>
              <a:t>Eligible employees receive Basic Life and Basic AD&amp;D insurance equal to one times their basic annual earnings up to $300,000. </a:t>
            </a:r>
          </a:p>
          <a:p>
            <a:pPr marL="285750" indent="-285750">
              <a:buFont typeface="Arial" panose="020B0604020202020204" pitchFamily="34" charset="0"/>
              <a:buChar char="•"/>
            </a:pPr>
            <a:r>
              <a:rPr lang="en-US" sz="1800" b="0" dirty="0"/>
              <a:t>No medical forms / authorization necessary.</a:t>
            </a:r>
          </a:p>
          <a:p>
            <a:pPr marL="285750" indent="-285750">
              <a:buFont typeface="Arial" panose="020B0604020202020204" pitchFamily="34" charset="0"/>
              <a:buChar char="•"/>
            </a:pPr>
            <a:r>
              <a:rPr lang="en-US" sz="1800" b="0" dirty="0"/>
              <a:t>This benefit is 100% paid for by Enstor. </a:t>
            </a:r>
          </a:p>
          <a:p>
            <a:endParaRPr lang="en-US" dirty="0"/>
          </a:p>
        </p:txBody>
      </p:sp>
      <p:pic>
        <p:nvPicPr>
          <p:cNvPr id="6" name="Picture 5">
            <a:extLst>
              <a:ext uri="{FF2B5EF4-FFF2-40B4-BE49-F238E27FC236}">
                <a16:creationId xmlns:a16="http://schemas.microsoft.com/office/drawing/2014/main" id="{320EACBC-5ABD-31B3-7F99-EC689D9BC52A}"/>
              </a:ext>
            </a:extLst>
          </p:cNvPr>
          <p:cNvPicPr>
            <a:picLocks noChangeAspect="1"/>
          </p:cNvPicPr>
          <p:nvPr/>
        </p:nvPicPr>
        <p:blipFill>
          <a:blip r:embed="rId3"/>
          <a:stretch>
            <a:fillRect/>
          </a:stretch>
        </p:blipFill>
        <p:spPr>
          <a:xfrm>
            <a:off x="129722" y="5997122"/>
            <a:ext cx="1104900" cy="495300"/>
          </a:xfrm>
          <a:prstGeom prst="rect">
            <a:avLst/>
          </a:prstGeom>
        </p:spPr>
      </p:pic>
    </p:spTree>
    <p:extLst>
      <p:ext uri="{BB962C8B-B14F-4D97-AF65-F5344CB8AC3E}">
        <p14:creationId xmlns:p14="http://schemas.microsoft.com/office/powerpoint/2010/main" val="1404817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83336-83BD-A8B7-4586-170DE5BD651D}"/>
              </a:ext>
            </a:extLst>
          </p:cNvPr>
          <p:cNvSpPr>
            <a:spLocks noGrp="1"/>
          </p:cNvSpPr>
          <p:nvPr>
            <p:ph type="title"/>
          </p:nvPr>
        </p:nvSpPr>
        <p:spPr/>
        <p:txBody>
          <a:bodyPr/>
          <a:lstStyle/>
          <a:p>
            <a:r>
              <a:rPr lang="en-US" dirty="0"/>
              <a:t>VOLUNTARY LIFE INSURANCE</a:t>
            </a:r>
          </a:p>
        </p:txBody>
      </p:sp>
      <p:graphicFrame>
        <p:nvGraphicFramePr>
          <p:cNvPr id="7" name="Table 4">
            <a:extLst>
              <a:ext uri="{FF2B5EF4-FFF2-40B4-BE49-F238E27FC236}">
                <a16:creationId xmlns:a16="http://schemas.microsoft.com/office/drawing/2014/main" id="{9625908C-FD6B-2CEB-806B-FFB95A22C914}"/>
              </a:ext>
            </a:extLst>
          </p:cNvPr>
          <p:cNvGraphicFramePr>
            <a:graphicFrameLocks noGrp="1"/>
          </p:cNvGraphicFramePr>
          <p:nvPr>
            <p:extLst>
              <p:ext uri="{D42A27DB-BD31-4B8C-83A1-F6EECF244321}">
                <p14:modId xmlns:p14="http://schemas.microsoft.com/office/powerpoint/2010/main" val="1851207971"/>
              </p:ext>
            </p:extLst>
          </p:nvPr>
        </p:nvGraphicFramePr>
        <p:xfrm>
          <a:off x="358800" y="2255825"/>
          <a:ext cx="8592161" cy="3394203"/>
        </p:xfrm>
        <a:graphic>
          <a:graphicData uri="http://schemas.openxmlformats.org/drawingml/2006/table">
            <a:tbl>
              <a:tblPr firstRow="1" bandRow="1">
                <a:tableStyleId>{5C22544A-7EE6-4342-B048-85BDC9FD1C3A}</a:tableStyleId>
              </a:tblPr>
              <a:tblGrid>
                <a:gridCol w="2984730">
                  <a:extLst>
                    <a:ext uri="{9D8B030D-6E8A-4147-A177-3AD203B41FA5}">
                      <a16:colId xmlns:a16="http://schemas.microsoft.com/office/drawing/2014/main" val="48795580"/>
                    </a:ext>
                  </a:extLst>
                </a:gridCol>
                <a:gridCol w="2743377">
                  <a:extLst>
                    <a:ext uri="{9D8B030D-6E8A-4147-A177-3AD203B41FA5}">
                      <a16:colId xmlns:a16="http://schemas.microsoft.com/office/drawing/2014/main" val="2066491341"/>
                    </a:ext>
                  </a:extLst>
                </a:gridCol>
                <a:gridCol w="2864054">
                  <a:extLst>
                    <a:ext uri="{9D8B030D-6E8A-4147-A177-3AD203B41FA5}">
                      <a16:colId xmlns:a16="http://schemas.microsoft.com/office/drawing/2014/main" val="1686358957"/>
                    </a:ext>
                  </a:extLst>
                </a:gridCol>
              </a:tblGrid>
              <a:tr h="395441">
                <a:tc>
                  <a:txBody>
                    <a:bodyPr/>
                    <a:lstStyle/>
                    <a:p>
                      <a:pPr algn="ctr"/>
                      <a:r>
                        <a:rPr lang="en-US" sz="1800" b="0" dirty="0">
                          <a:latin typeface="DIN 2014 Light" panose="020B0404020202020204"/>
                          <a:cs typeface="Segoe UI" panose="020B0502040204020203" pitchFamily="34" charset="0"/>
                        </a:rPr>
                        <a:t>For You</a:t>
                      </a:r>
                    </a:p>
                  </a:txBody>
                  <a:tcPr marL="182880" marR="182880" anchor="ctr">
                    <a:solidFill>
                      <a:srgbClr val="004A98"/>
                    </a:solidFill>
                  </a:tcPr>
                </a:tc>
                <a:tc>
                  <a:txBody>
                    <a:bodyPr/>
                    <a:lstStyle/>
                    <a:p>
                      <a:pPr algn="ctr"/>
                      <a:r>
                        <a:rPr lang="en-US" sz="1800" b="0" dirty="0">
                          <a:latin typeface="DIN 2014 Light" panose="020B0404020202020204"/>
                          <a:cs typeface="Segoe UI" panose="020B0502040204020203" pitchFamily="34" charset="0"/>
                        </a:rPr>
                        <a:t>For Your Spouse</a:t>
                      </a:r>
                    </a:p>
                  </a:txBody>
                  <a:tcPr marL="182880" marR="182880" anchor="ctr">
                    <a:solidFill>
                      <a:srgbClr val="004A98"/>
                    </a:solidFill>
                  </a:tcPr>
                </a:tc>
                <a:tc>
                  <a:txBody>
                    <a:bodyPr/>
                    <a:lstStyle/>
                    <a:p>
                      <a:pPr algn="ctr"/>
                      <a:r>
                        <a:rPr lang="en-US" sz="1800" b="0" dirty="0">
                          <a:latin typeface="DIN 2014 Light" panose="020B0404020202020204"/>
                          <a:cs typeface="Segoe UI" panose="020B0502040204020203" pitchFamily="34" charset="0"/>
                        </a:rPr>
                        <a:t>For Your Child(ren)</a:t>
                      </a:r>
                    </a:p>
                  </a:txBody>
                  <a:tcPr marL="182880" marR="182880" anchor="ctr">
                    <a:solidFill>
                      <a:srgbClr val="004A98"/>
                    </a:solidFill>
                  </a:tcPr>
                </a:tc>
                <a:extLst>
                  <a:ext uri="{0D108BD9-81ED-4DB2-BD59-A6C34878D82A}">
                    <a16:rowId xmlns:a16="http://schemas.microsoft.com/office/drawing/2014/main" val="4027546224"/>
                  </a:ext>
                </a:extLst>
              </a:tr>
              <a:tr h="2998762">
                <a:tc>
                  <a:txBody>
                    <a:bodyPr/>
                    <a:lstStyle/>
                    <a:p>
                      <a:pPr algn="ctr"/>
                      <a:r>
                        <a:rPr lang="en-US" sz="1600" b="0" dirty="0">
                          <a:latin typeface="DIN 2014 Light" panose="020B0404020202020204"/>
                          <a:cs typeface="Segoe UI" panose="020B0502040204020203" pitchFamily="34" charset="0"/>
                        </a:rPr>
                        <a:t>1x to 5x your annual base salary up to $500,000 rounded up to the next $1,000. </a:t>
                      </a:r>
                    </a:p>
                    <a:p>
                      <a:pPr algn="ctr"/>
                      <a:r>
                        <a:rPr lang="en-US" sz="1600" b="0" i="1" dirty="0">
                          <a:latin typeface="DIN 2014 Light" panose="020B0404020202020204"/>
                          <a:cs typeface="Segoe UI" panose="020B0502040204020203" pitchFamily="34" charset="0"/>
                        </a:rPr>
                        <a:t>Increments of $10,000 </a:t>
                      </a:r>
                    </a:p>
                    <a:p>
                      <a:pPr algn="ctr"/>
                      <a:endParaRPr lang="en-US" sz="1600" b="0" dirty="0">
                        <a:latin typeface="DIN 2014 Light" panose="020B0404020202020204"/>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DIN 2014 Light" panose="020B0404020202020204"/>
                          <a:cs typeface="Segoe UI" panose="020B0502040204020203" pitchFamily="34" charset="0"/>
                        </a:rPr>
                        <a:t>Guaranteed issued amount of $100,000. Any amount over the guaranteed issue amount will require EOI.</a:t>
                      </a:r>
                    </a:p>
                    <a:p>
                      <a:pPr algn="ctr"/>
                      <a:endParaRPr lang="en-US" sz="1600" b="0" dirty="0">
                        <a:latin typeface="DIN 2014 Light" panose="020B0404020202020204"/>
                        <a:cs typeface="Segoe UI" panose="020B0502040204020203" pitchFamily="34" charset="0"/>
                      </a:endParaRPr>
                    </a:p>
                  </a:txBody>
                  <a:tcPr marL="182880" marR="182880">
                    <a:lnR w="12700" cap="flat" cmpd="sng" algn="ctr">
                      <a:solidFill>
                        <a:schemeClr val="bg1">
                          <a:lumMod val="75000"/>
                        </a:schemeClr>
                      </a:solidFill>
                      <a:prstDash val="solid"/>
                      <a:round/>
                      <a:headEnd type="none" w="med" len="med"/>
                      <a:tailEnd type="none" w="med" len="med"/>
                    </a:lnR>
                    <a:noFill/>
                  </a:tcPr>
                </a:tc>
                <a:tc>
                  <a:txBody>
                    <a:bodyPr/>
                    <a:lstStyle/>
                    <a:p>
                      <a:pPr algn="ctr"/>
                      <a:r>
                        <a:rPr lang="en-US" sz="1600" b="0" dirty="0">
                          <a:latin typeface="DIN 2014 Light" panose="020B0404020202020204"/>
                          <a:cs typeface="Segoe UI" panose="020B0502040204020203" pitchFamily="34" charset="0"/>
                        </a:rPr>
                        <a:t>Up to the lesser of 50% of your coverage or $250,000. </a:t>
                      </a:r>
                    </a:p>
                    <a:p>
                      <a:pPr algn="ctr"/>
                      <a:r>
                        <a:rPr lang="en-US" sz="1600" b="0" i="1" dirty="0">
                          <a:latin typeface="DIN 2014 Light" panose="020B0404020202020204"/>
                          <a:cs typeface="Segoe UI" panose="020B0502040204020203" pitchFamily="34" charset="0"/>
                        </a:rPr>
                        <a:t>Increments of $10,000 </a:t>
                      </a:r>
                    </a:p>
                    <a:p>
                      <a:pPr algn="ctr"/>
                      <a:endParaRPr lang="en-US" sz="1600" b="0" dirty="0">
                        <a:latin typeface="DIN 2014 Light" panose="020B0404020202020204"/>
                        <a:cs typeface="Segoe UI" panose="020B0502040204020203" pitchFamily="34" charset="0"/>
                      </a:endParaRPr>
                    </a:p>
                    <a:p>
                      <a:pPr algn="ctr"/>
                      <a:endParaRPr lang="en-US" sz="1600" b="0" dirty="0">
                        <a:latin typeface="DIN 2014 Light" panose="020B0404020202020204"/>
                        <a:cs typeface="Segoe UI" panose="020B0502040204020203" pitchFamily="34" charset="0"/>
                      </a:endParaRPr>
                    </a:p>
                    <a:p>
                      <a:pPr algn="ctr"/>
                      <a:r>
                        <a:rPr lang="en-US" sz="1600" b="0" dirty="0">
                          <a:latin typeface="DIN 2014 Light" panose="020B0404020202020204"/>
                          <a:cs typeface="Segoe UI" panose="020B0502040204020203" pitchFamily="34" charset="0"/>
                        </a:rPr>
                        <a:t>Guaranteed issue amount of $10,000. Any amount over the guaranteed issue amount will require EOI.</a:t>
                      </a:r>
                    </a:p>
                  </a:txBody>
                  <a:tcPr marL="182880" marR="1828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noFill/>
                  </a:tcPr>
                </a:tc>
                <a:tc>
                  <a:txBody>
                    <a:bodyPr/>
                    <a:lstStyle/>
                    <a:p>
                      <a:pPr algn="ctr"/>
                      <a:r>
                        <a:rPr lang="en-US" sz="1600" b="0" dirty="0">
                          <a:latin typeface="DIN 2014 Light" panose="020B0404020202020204"/>
                          <a:cs typeface="Segoe UI" panose="020B0502040204020203" pitchFamily="34" charset="0"/>
                        </a:rPr>
                        <a:t>Live Birth to 6months: $1,000</a:t>
                      </a:r>
                    </a:p>
                    <a:p>
                      <a:pPr algn="ctr"/>
                      <a:r>
                        <a:rPr lang="en-US" sz="1600" b="0" dirty="0">
                          <a:latin typeface="DIN 2014 Light" panose="020B0404020202020204"/>
                          <a:cs typeface="Segoe UI" panose="020B0502040204020203" pitchFamily="34" charset="0"/>
                        </a:rPr>
                        <a:t>6months to Age 26: $10,000</a:t>
                      </a:r>
                    </a:p>
                    <a:p>
                      <a:pPr algn="ctr"/>
                      <a:r>
                        <a:rPr lang="en-US" sz="1600" b="0" i="1" dirty="0">
                          <a:latin typeface="DIN 2014 Light" panose="020B0404020202020204"/>
                          <a:cs typeface="Segoe UI" panose="020B0502040204020203" pitchFamily="34" charset="0"/>
                        </a:rPr>
                        <a:t>Increments of $1,000</a:t>
                      </a:r>
                    </a:p>
                  </a:txBody>
                  <a:tcPr marL="182880" marR="182880">
                    <a:lnL w="12700" cap="flat" cmpd="sng" algn="ctr">
                      <a:solidFill>
                        <a:schemeClr val="bg1">
                          <a:lumMod val="75000"/>
                        </a:schemeClr>
                      </a:solidFill>
                      <a:prstDash val="solid"/>
                      <a:round/>
                      <a:headEnd type="none" w="med" len="med"/>
                      <a:tailEnd type="none" w="med" len="med"/>
                    </a:lnL>
                    <a:noFill/>
                  </a:tcPr>
                </a:tc>
                <a:extLst>
                  <a:ext uri="{0D108BD9-81ED-4DB2-BD59-A6C34878D82A}">
                    <a16:rowId xmlns:a16="http://schemas.microsoft.com/office/drawing/2014/main" val="1313590892"/>
                  </a:ext>
                </a:extLst>
              </a:tr>
            </a:tbl>
          </a:graphicData>
        </a:graphic>
      </p:graphicFrame>
      <p:pic>
        <p:nvPicPr>
          <p:cNvPr id="8" name="Graphic 7" descr="User with solid fill">
            <a:extLst>
              <a:ext uri="{FF2B5EF4-FFF2-40B4-BE49-F238E27FC236}">
                <a16:creationId xmlns:a16="http://schemas.microsoft.com/office/drawing/2014/main" id="{A97C5287-7D81-23EF-4681-0D5C3BEC52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3672" y="1344589"/>
            <a:ext cx="803646" cy="817636"/>
          </a:xfrm>
          <a:prstGeom prst="rect">
            <a:avLst/>
          </a:prstGeom>
        </p:spPr>
      </p:pic>
      <p:grpSp>
        <p:nvGrpSpPr>
          <p:cNvPr id="9" name="Group 8">
            <a:extLst>
              <a:ext uri="{FF2B5EF4-FFF2-40B4-BE49-F238E27FC236}">
                <a16:creationId xmlns:a16="http://schemas.microsoft.com/office/drawing/2014/main" id="{9BE3008F-121D-5F91-22A1-B4E430D1377B}"/>
              </a:ext>
            </a:extLst>
          </p:cNvPr>
          <p:cNvGrpSpPr/>
          <p:nvPr/>
        </p:nvGrpSpPr>
        <p:grpSpPr>
          <a:xfrm>
            <a:off x="3837322" y="1344589"/>
            <a:ext cx="1336723" cy="841201"/>
            <a:chOff x="4721441" y="1607032"/>
            <a:chExt cx="1520943" cy="914400"/>
          </a:xfrm>
        </p:grpSpPr>
        <p:pic>
          <p:nvPicPr>
            <p:cNvPr id="10" name="Graphic 9" descr="User with solid fill">
              <a:extLst>
                <a:ext uri="{FF2B5EF4-FFF2-40B4-BE49-F238E27FC236}">
                  <a16:creationId xmlns:a16="http://schemas.microsoft.com/office/drawing/2014/main" id="{DC6CB1C9-2CBD-F781-A3FE-9883F21A129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21441" y="1607032"/>
              <a:ext cx="914400" cy="914400"/>
            </a:xfrm>
            <a:prstGeom prst="rect">
              <a:avLst/>
            </a:prstGeom>
          </p:spPr>
        </p:pic>
        <p:pic>
          <p:nvPicPr>
            <p:cNvPr id="11" name="Graphic 10" descr="User with solid fill">
              <a:extLst>
                <a:ext uri="{FF2B5EF4-FFF2-40B4-BE49-F238E27FC236}">
                  <a16:creationId xmlns:a16="http://schemas.microsoft.com/office/drawing/2014/main" id="{780E824E-E9BF-3B52-2126-BFA8847CE9AE}"/>
                </a:ext>
              </a:extLst>
            </p:cNvPr>
            <p:cNvPicPr>
              <a:picLocks noChangeAspect="1"/>
            </p:cNvPicPr>
            <p:nvPr/>
          </p:nvPicPr>
          <p:blipFill>
            <a:blip r:embed="rId3">
              <a:extLst>
                <a:ext uri="{96DAC541-7B7A-43D3-8B79-37D633B846F1}">
                  <asvg:svgBlip xmlns:asvg="http://schemas.microsoft.com/office/drawing/2016/SVG/main" r:embed="rId7"/>
                </a:ext>
              </a:extLst>
            </a:blip>
            <a:stretch>
              <a:fillRect/>
            </a:stretch>
          </p:blipFill>
          <p:spPr>
            <a:xfrm>
              <a:off x="5327984" y="1607032"/>
              <a:ext cx="914400" cy="914400"/>
            </a:xfrm>
            <a:prstGeom prst="rect">
              <a:avLst/>
            </a:prstGeom>
          </p:spPr>
        </p:pic>
      </p:grpSp>
      <p:pic>
        <p:nvPicPr>
          <p:cNvPr id="12" name="Graphic 11" descr="Child with balloon with solid fill">
            <a:extLst>
              <a:ext uri="{FF2B5EF4-FFF2-40B4-BE49-F238E27FC236}">
                <a16:creationId xmlns:a16="http://schemas.microsoft.com/office/drawing/2014/main" id="{9B4993F0-92F3-880C-882F-55DDBF622B4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86684" y="1344589"/>
            <a:ext cx="803646" cy="817636"/>
          </a:xfrm>
          <a:prstGeom prst="rect">
            <a:avLst/>
          </a:prstGeom>
        </p:spPr>
      </p:pic>
      <p:sp>
        <p:nvSpPr>
          <p:cNvPr id="13" name="TextBox 12">
            <a:extLst>
              <a:ext uri="{FF2B5EF4-FFF2-40B4-BE49-F238E27FC236}">
                <a16:creationId xmlns:a16="http://schemas.microsoft.com/office/drawing/2014/main" id="{88A85E97-AF9B-2AC4-7E89-42D3E3AE1468}"/>
              </a:ext>
            </a:extLst>
          </p:cNvPr>
          <p:cNvSpPr txBox="1"/>
          <p:nvPr/>
        </p:nvSpPr>
        <p:spPr>
          <a:xfrm>
            <a:off x="1544716" y="5804216"/>
            <a:ext cx="6054568" cy="523220"/>
          </a:xfrm>
          <a:prstGeom prst="rect">
            <a:avLst/>
          </a:prstGeom>
          <a:noFill/>
        </p:spPr>
        <p:txBody>
          <a:bodyPr wrap="square">
            <a:spAutoFit/>
          </a:bodyPr>
          <a:lstStyle/>
          <a:p>
            <a:pPr algn="ctr"/>
            <a:r>
              <a:rPr lang="en-US" altLang="en-US" sz="1400" b="1" dirty="0">
                <a:latin typeface="DIN 2014 Light" panose="020B0404020202020204"/>
              </a:rPr>
              <a:t>Voluntary Life and AD&amp;D </a:t>
            </a:r>
            <a:r>
              <a:rPr lang="en-US" altLang="en-US" sz="1400" b="1" u="sng" dirty="0">
                <a:latin typeface="DIN 2014 Light" panose="020B0404020202020204"/>
              </a:rPr>
              <a:t>will not </a:t>
            </a:r>
            <a:r>
              <a:rPr lang="en-US" altLang="en-US" sz="1400" b="1" dirty="0">
                <a:latin typeface="DIN 2014 Light" panose="020B0404020202020204"/>
              </a:rPr>
              <a:t>be an active enrollment in Paycom. Any changes or enrollments need to be sent to </a:t>
            </a:r>
            <a:r>
              <a:rPr lang="en-US" altLang="en-US" sz="1400" b="1" dirty="0">
                <a:solidFill>
                  <a:srgbClr val="134BB1"/>
                </a:solidFill>
                <a:latin typeface="DIN 2014 Light" panose="020B0404020202020204"/>
                <a:hlinkClick r:id="rId10">
                  <a:extLst>
                    <a:ext uri="{A12FA001-AC4F-418D-AE19-62706E023703}">
                      <ahyp:hlinkClr xmlns:ahyp="http://schemas.microsoft.com/office/drawing/2018/hyperlinkcolor" val="tx"/>
                    </a:ext>
                  </a:extLst>
                </a:hlinkClick>
              </a:rPr>
              <a:t>hr@enstorinc.com</a:t>
            </a:r>
            <a:r>
              <a:rPr lang="en-US" altLang="en-US" sz="1400" b="1" dirty="0">
                <a:solidFill>
                  <a:srgbClr val="C32735"/>
                </a:solidFill>
                <a:latin typeface="DIN 2014 Light" panose="020B0404020202020204"/>
              </a:rPr>
              <a:t>. </a:t>
            </a:r>
          </a:p>
        </p:txBody>
      </p:sp>
      <p:pic>
        <p:nvPicPr>
          <p:cNvPr id="3" name="Picture 2">
            <a:extLst>
              <a:ext uri="{FF2B5EF4-FFF2-40B4-BE49-F238E27FC236}">
                <a16:creationId xmlns:a16="http://schemas.microsoft.com/office/drawing/2014/main" id="{E77E526E-526E-9D17-92CD-EDC7BDDC8D3B}"/>
              </a:ext>
            </a:extLst>
          </p:cNvPr>
          <p:cNvPicPr>
            <a:picLocks noChangeAspect="1"/>
          </p:cNvPicPr>
          <p:nvPr/>
        </p:nvPicPr>
        <p:blipFill>
          <a:blip r:embed="rId11"/>
          <a:stretch>
            <a:fillRect/>
          </a:stretch>
        </p:blipFill>
        <p:spPr>
          <a:xfrm>
            <a:off x="439816" y="6230317"/>
            <a:ext cx="1104900" cy="495300"/>
          </a:xfrm>
          <a:prstGeom prst="rect">
            <a:avLst/>
          </a:prstGeom>
        </p:spPr>
      </p:pic>
    </p:spTree>
    <p:extLst>
      <p:ext uri="{BB962C8B-B14F-4D97-AF65-F5344CB8AC3E}">
        <p14:creationId xmlns:p14="http://schemas.microsoft.com/office/powerpoint/2010/main" val="2547233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ED78D9-8C5E-C180-DEE8-82F30D78EA9F}"/>
              </a:ext>
            </a:extLst>
          </p:cNvPr>
          <p:cNvSpPr>
            <a:spLocks noGrp="1"/>
          </p:cNvSpPr>
          <p:nvPr>
            <p:ph idx="1"/>
          </p:nvPr>
        </p:nvSpPr>
        <p:spPr/>
        <p:txBody>
          <a:bodyPr/>
          <a:lstStyle/>
          <a:p>
            <a:r>
              <a:rPr lang="en-US" b="0" dirty="0"/>
              <a:t>The benefits you elect during this Open Enrollment period will be in effect from January 1 – December 31, 2026.</a:t>
            </a:r>
          </a:p>
          <a:p>
            <a:pPr marL="285750" indent="-285750">
              <a:buFont typeface="Arial" panose="020B0604020202020204" pitchFamily="34" charset="0"/>
              <a:buChar char="•"/>
            </a:pPr>
            <a:r>
              <a:rPr lang="en-US" b="0" dirty="0"/>
              <a:t>This year’s Open Enrollment will be an active enrollment.</a:t>
            </a:r>
          </a:p>
          <a:p>
            <a:pPr marL="971550" lvl="1" indent="-285750">
              <a:buFont typeface="Arial" panose="020B0604020202020204" pitchFamily="34" charset="0"/>
              <a:buChar char="•"/>
            </a:pPr>
            <a:r>
              <a:rPr lang="en-US" sz="1600" dirty="0">
                <a:solidFill>
                  <a:srgbClr val="FF0000"/>
                </a:solidFill>
                <a:latin typeface="DIN Alternate" panose="020B0500000000000000"/>
              </a:rPr>
              <a:t>Your current benefits will not automatically roll over if you do not participate in Open Enrollment.</a:t>
            </a:r>
          </a:p>
          <a:p>
            <a:pPr marL="285750" indent="-285750">
              <a:buFont typeface="Arial" panose="020B0604020202020204" pitchFamily="34" charset="0"/>
              <a:buChar char="•"/>
            </a:pPr>
            <a:r>
              <a:rPr lang="en-US" b="0" dirty="0"/>
              <a:t>Open Enrollment will be from November 10</a:t>
            </a:r>
            <a:r>
              <a:rPr lang="en-US" b="0" baseline="30000" dirty="0"/>
              <a:t>th</a:t>
            </a:r>
            <a:r>
              <a:rPr lang="en-US" b="0" dirty="0"/>
              <a:t> through November 21</a:t>
            </a:r>
            <a:r>
              <a:rPr lang="en-US" b="0" baseline="30000" dirty="0"/>
              <a:t>st</a:t>
            </a:r>
            <a:r>
              <a:rPr lang="en-US" b="0" dirty="0"/>
              <a:t>. </a:t>
            </a:r>
          </a:p>
          <a:p>
            <a:pPr marL="285750" indent="-285750">
              <a:buFont typeface="Arial" panose="020B0604020202020204" pitchFamily="34" charset="0"/>
              <a:buChar char="•"/>
            </a:pPr>
            <a:r>
              <a:rPr lang="en-US" b="0" dirty="0"/>
              <a:t>Elections and waivers will be due no later than November 21</a:t>
            </a:r>
            <a:r>
              <a:rPr lang="en-US" b="0" baseline="30000" dirty="0"/>
              <a:t>st.</a:t>
            </a:r>
            <a:endParaRPr lang="en-US" b="0" dirty="0"/>
          </a:p>
          <a:p>
            <a:endParaRPr lang="en-US" dirty="0"/>
          </a:p>
        </p:txBody>
      </p:sp>
      <p:sp>
        <p:nvSpPr>
          <p:cNvPr id="3" name="Title 2">
            <a:extLst>
              <a:ext uri="{FF2B5EF4-FFF2-40B4-BE49-F238E27FC236}">
                <a16:creationId xmlns:a16="http://schemas.microsoft.com/office/drawing/2014/main" id="{560F43C8-D95B-DFB9-EC51-BB3B7F3C1733}"/>
              </a:ext>
            </a:extLst>
          </p:cNvPr>
          <p:cNvSpPr>
            <a:spLocks noGrp="1"/>
          </p:cNvSpPr>
          <p:nvPr>
            <p:ph type="title"/>
          </p:nvPr>
        </p:nvSpPr>
        <p:spPr>
          <a:xfrm>
            <a:off x="358800" y="0"/>
            <a:ext cx="7149439" cy="904239"/>
          </a:xfrm>
        </p:spPr>
        <p:txBody>
          <a:bodyPr/>
          <a:lstStyle/>
          <a:p>
            <a:r>
              <a:rPr lang="en-US" dirty="0"/>
              <a:t>WHAT YOU NEED TO KNOW</a:t>
            </a:r>
          </a:p>
        </p:txBody>
      </p:sp>
    </p:spTree>
    <p:extLst>
      <p:ext uri="{BB962C8B-B14F-4D97-AF65-F5344CB8AC3E}">
        <p14:creationId xmlns:p14="http://schemas.microsoft.com/office/powerpoint/2010/main" val="2938953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83336-83BD-A8B7-4586-170DE5BD651D}"/>
              </a:ext>
            </a:extLst>
          </p:cNvPr>
          <p:cNvSpPr>
            <a:spLocks noGrp="1"/>
          </p:cNvSpPr>
          <p:nvPr>
            <p:ph type="title"/>
          </p:nvPr>
        </p:nvSpPr>
        <p:spPr/>
        <p:txBody>
          <a:bodyPr/>
          <a:lstStyle/>
          <a:p>
            <a:r>
              <a:rPr lang="en-US" dirty="0"/>
              <a:t>VOLUNTARY AD&amp;D INSURANCE</a:t>
            </a:r>
          </a:p>
        </p:txBody>
      </p:sp>
      <p:graphicFrame>
        <p:nvGraphicFramePr>
          <p:cNvPr id="7" name="Table 4">
            <a:extLst>
              <a:ext uri="{FF2B5EF4-FFF2-40B4-BE49-F238E27FC236}">
                <a16:creationId xmlns:a16="http://schemas.microsoft.com/office/drawing/2014/main" id="{9625908C-FD6B-2CEB-806B-FFB95A22C914}"/>
              </a:ext>
            </a:extLst>
          </p:cNvPr>
          <p:cNvGraphicFramePr>
            <a:graphicFrameLocks noGrp="1"/>
          </p:cNvGraphicFramePr>
          <p:nvPr>
            <p:extLst>
              <p:ext uri="{D42A27DB-BD31-4B8C-83A1-F6EECF244321}">
                <p14:modId xmlns:p14="http://schemas.microsoft.com/office/powerpoint/2010/main" val="2334862073"/>
              </p:ext>
            </p:extLst>
          </p:nvPr>
        </p:nvGraphicFramePr>
        <p:xfrm>
          <a:off x="432063" y="2367128"/>
          <a:ext cx="8279874" cy="2407920"/>
        </p:xfrm>
        <a:graphic>
          <a:graphicData uri="http://schemas.openxmlformats.org/drawingml/2006/table">
            <a:tbl>
              <a:tblPr firstRow="1" bandRow="1">
                <a:tableStyleId>{5C22544A-7EE6-4342-B048-85BDC9FD1C3A}</a:tableStyleId>
              </a:tblPr>
              <a:tblGrid>
                <a:gridCol w="4139937">
                  <a:extLst>
                    <a:ext uri="{9D8B030D-6E8A-4147-A177-3AD203B41FA5}">
                      <a16:colId xmlns:a16="http://schemas.microsoft.com/office/drawing/2014/main" val="48795580"/>
                    </a:ext>
                  </a:extLst>
                </a:gridCol>
                <a:gridCol w="4139937">
                  <a:extLst>
                    <a:ext uri="{9D8B030D-6E8A-4147-A177-3AD203B41FA5}">
                      <a16:colId xmlns:a16="http://schemas.microsoft.com/office/drawing/2014/main" val="2066491341"/>
                    </a:ext>
                  </a:extLst>
                </a:gridCol>
              </a:tblGrid>
              <a:tr h="272367">
                <a:tc>
                  <a:txBody>
                    <a:bodyPr/>
                    <a:lstStyle/>
                    <a:p>
                      <a:pPr algn="ctr"/>
                      <a:r>
                        <a:rPr lang="en-US" sz="1800" b="0" dirty="0">
                          <a:latin typeface="Segoe UI" panose="020B0502040204020203" pitchFamily="34" charset="0"/>
                          <a:cs typeface="Segoe UI" panose="020B0502040204020203" pitchFamily="34" charset="0"/>
                        </a:rPr>
                        <a:t>For You</a:t>
                      </a:r>
                    </a:p>
                  </a:txBody>
                  <a:tcPr marL="182880" marR="182880" anchor="ctr">
                    <a:solidFill>
                      <a:srgbClr val="004A98"/>
                    </a:solidFill>
                  </a:tcPr>
                </a:tc>
                <a:tc>
                  <a:txBody>
                    <a:bodyPr/>
                    <a:lstStyle/>
                    <a:p>
                      <a:pPr algn="ctr"/>
                      <a:r>
                        <a:rPr lang="en-US" sz="1800" b="0" dirty="0">
                          <a:latin typeface="Segoe UI" panose="020B0502040204020203" pitchFamily="34" charset="0"/>
                          <a:cs typeface="Segoe UI" panose="020B0502040204020203" pitchFamily="34" charset="0"/>
                        </a:rPr>
                        <a:t>Voluntary Family AD&amp;D</a:t>
                      </a:r>
                    </a:p>
                  </a:txBody>
                  <a:tcPr marL="182880" marR="182880" anchor="ctr">
                    <a:solidFill>
                      <a:srgbClr val="004A98"/>
                    </a:solidFill>
                  </a:tcPr>
                </a:tc>
                <a:extLst>
                  <a:ext uri="{0D108BD9-81ED-4DB2-BD59-A6C34878D82A}">
                    <a16:rowId xmlns:a16="http://schemas.microsoft.com/office/drawing/2014/main" val="4027546224"/>
                  </a:ext>
                </a:extLst>
              </a:tr>
              <a:tr h="1678978">
                <a:tc>
                  <a:txBody>
                    <a:bodyPr/>
                    <a:lstStyle/>
                    <a:p>
                      <a:pPr algn="ctr"/>
                      <a:r>
                        <a:rPr lang="en-US" sz="1600" b="0" dirty="0">
                          <a:latin typeface="Segoe UI" panose="020B0502040204020203" pitchFamily="34" charset="0"/>
                          <a:cs typeface="Segoe UI" panose="020B0502040204020203" pitchFamily="34" charset="0"/>
                        </a:rPr>
                        <a:t>Increments of $10,000 up to the lesser of 10x your annual base salary or $500,000</a:t>
                      </a:r>
                    </a:p>
                  </a:txBody>
                  <a:tcPr marL="182880" marR="182880">
                    <a:lnR w="12700" cap="flat" cmpd="sng" algn="ctr">
                      <a:solidFill>
                        <a:schemeClr val="bg1">
                          <a:lumMod val="75000"/>
                        </a:schemeClr>
                      </a:solidFill>
                      <a:prstDash val="solid"/>
                      <a:round/>
                      <a:headEnd type="none" w="med" len="med"/>
                      <a:tailEnd type="none" w="med" len="med"/>
                    </a:lnR>
                    <a:noFill/>
                  </a:tcPr>
                </a:tc>
                <a:tc>
                  <a:txBody>
                    <a:bodyPr/>
                    <a:lstStyle/>
                    <a:p>
                      <a:pPr algn="ctr"/>
                      <a:r>
                        <a:rPr lang="en-US" sz="1600" b="0" dirty="0">
                          <a:latin typeface="Segoe UI" panose="020B0502040204020203" pitchFamily="34" charset="0"/>
                          <a:cs typeface="Segoe UI" panose="020B0502040204020203" pitchFamily="34" charset="0"/>
                        </a:rPr>
                        <a:t>Equal to a percentage of your AD&amp;D coverage:</a:t>
                      </a:r>
                    </a:p>
                    <a:p>
                      <a:pPr algn="ctr"/>
                      <a:endParaRPr lang="en-US" sz="1600" b="0" dirty="0">
                        <a:latin typeface="Segoe UI" panose="020B0502040204020203" pitchFamily="34" charset="0"/>
                        <a:cs typeface="Segoe UI" panose="020B0502040204020203" pitchFamily="34" charset="0"/>
                      </a:endParaRPr>
                    </a:p>
                    <a:p>
                      <a:pPr marL="457200" indent="-285750" algn="l">
                        <a:buFont typeface="Arial" panose="020B0604020202020204" pitchFamily="34" charset="0"/>
                        <a:buChar char="•"/>
                      </a:pPr>
                      <a:r>
                        <a:rPr lang="en-US" sz="1600" b="0" dirty="0">
                          <a:latin typeface="Segoe UI" panose="020B0502040204020203" pitchFamily="34" charset="0"/>
                          <a:cs typeface="Segoe UI" panose="020B0502040204020203" pitchFamily="34" charset="0"/>
                        </a:rPr>
                        <a:t>50% for spouse, if no children</a:t>
                      </a:r>
                    </a:p>
                    <a:p>
                      <a:pPr marL="457200" indent="-285750" algn="l">
                        <a:buFont typeface="Arial" panose="020B0604020202020204" pitchFamily="34" charset="0"/>
                        <a:buChar char="•"/>
                      </a:pPr>
                      <a:r>
                        <a:rPr lang="en-US" sz="1600" b="0" dirty="0">
                          <a:latin typeface="Segoe UI" panose="020B0502040204020203" pitchFamily="34" charset="0"/>
                          <a:cs typeface="Segoe UI" panose="020B0502040204020203" pitchFamily="34" charset="0"/>
                        </a:rPr>
                        <a:t>40% for spouse if eligible children</a:t>
                      </a:r>
                    </a:p>
                    <a:p>
                      <a:pPr marL="457200" indent="-285750" algn="l">
                        <a:buFont typeface="Arial" panose="020B0604020202020204" pitchFamily="34" charset="0"/>
                        <a:buNone/>
                      </a:pPr>
                      <a:endParaRPr lang="en-US" sz="1600" b="0" dirty="0">
                        <a:latin typeface="Segoe UI" panose="020B0502040204020203" pitchFamily="34" charset="0"/>
                        <a:cs typeface="Segoe UI" panose="020B0502040204020203" pitchFamily="34" charset="0"/>
                      </a:endParaRPr>
                    </a:p>
                    <a:p>
                      <a:pPr marL="457200" indent="-285750" algn="l">
                        <a:buFont typeface="Arial" panose="020B0604020202020204" pitchFamily="34" charset="0"/>
                        <a:buChar char="•"/>
                      </a:pPr>
                      <a:r>
                        <a:rPr lang="en-US" sz="1600" b="0" dirty="0">
                          <a:latin typeface="Segoe UI" panose="020B0502040204020203" pitchFamily="34" charset="0"/>
                          <a:cs typeface="Segoe UI" panose="020B0502040204020203" pitchFamily="34" charset="0"/>
                        </a:rPr>
                        <a:t>15% for children, if no spouse</a:t>
                      </a:r>
                    </a:p>
                    <a:p>
                      <a:pPr marL="457200" indent="-285750" algn="l">
                        <a:buFont typeface="Arial" panose="020B0604020202020204" pitchFamily="34" charset="0"/>
                        <a:buChar char="•"/>
                      </a:pPr>
                      <a:r>
                        <a:rPr lang="en-US" sz="1600" b="0" dirty="0">
                          <a:latin typeface="Segoe UI" panose="020B0502040204020203" pitchFamily="34" charset="0"/>
                          <a:cs typeface="Segoe UI" panose="020B0502040204020203" pitchFamily="34" charset="0"/>
                        </a:rPr>
                        <a:t>10% for children if eligible spouse</a:t>
                      </a:r>
                    </a:p>
                  </a:txBody>
                  <a:tcPr marL="182880" marR="182880">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noFill/>
                  </a:tcPr>
                </a:tc>
                <a:extLst>
                  <a:ext uri="{0D108BD9-81ED-4DB2-BD59-A6C34878D82A}">
                    <a16:rowId xmlns:a16="http://schemas.microsoft.com/office/drawing/2014/main" val="1313590892"/>
                  </a:ext>
                </a:extLst>
              </a:tr>
            </a:tbl>
          </a:graphicData>
        </a:graphic>
      </p:graphicFrame>
      <p:pic>
        <p:nvPicPr>
          <p:cNvPr id="8" name="Graphic 7" descr="User with solid fill">
            <a:extLst>
              <a:ext uri="{FF2B5EF4-FFF2-40B4-BE49-F238E27FC236}">
                <a16:creationId xmlns:a16="http://schemas.microsoft.com/office/drawing/2014/main" id="{A97C5287-7D81-23EF-4681-0D5C3BEC52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5965" y="1441353"/>
            <a:ext cx="803646" cy="817636"/>
          </a:xfrm>
          <a:prstGeom prst="rect">
            <a:avLst/>
          </a:prstGeom>
        </p:spPr>
      </p:pic>
      <p:sp>
        <p:nvSpPr>
          <p:cNvPr id="13" name="TextBox 12">
            <a:extLst>
              <a:ext uri="{FF2B5EF4-FFF2-40B4-BE49-F238E27FC236}">
                <a16:creationId xmlns:a16="http://schemas.microsoft.com/office/drawing/2014/main" id="{88A85E97-AF9B-2AC4-7E89-42D3E3AE1468}"/>
              </a:ext>
            </a:extLst>
          </p:cNvPr>
          <p:cNvSpPr txBox="1"/>
          <p:nvPr/>
        </p:nvSpPr>
        <p:spPr>
          <a:xfrm>
            <a:off x="1544716" y="5124259"/>
            <a:ext cx="6054568" cy="584775"/>
          </a:xfrm>
          <a:prstGeom prst="rect">
            <a:avLst/>
          </a:prstGeom>
          <a:noFill/>
        </p:spPr>
        <p:txBody>
          <a:bodyPr wrap="square">
            <a:spAutoFit/>
          </a:bodyPr>
          <a:lstStyle/>
          <a:p>
            <a:pPr algn="ctr"/>
            <a:r>
              <a:rPr lang="en-US" altLang="en-US" sz="1600" dirty="0">
                <a:latin typeface="DIN 2014 Light" panose="020B0404020202020204"/>
              </a:rPr>
              <a:t>Voluntary Life and AD&amp;D </a:t>
            </a:r>
            <a:r>
              <a:rPr lang="en-US" altLang="en-US" sz="1600" b="1" u="sng" dirty="0">
                <a:latin typeface="DIN 2014 Light" panose="020B0404020202020204"/>
              </a:rPr>
              <a:t>will not </a:t>
            </a:r>
            <a:r>
              <a:rPr lang="en-US" altLang="en-US" sz="1600" dirty="0">
                <a:latin typeface="DIN 2014 Light" panose="020B0404020202020204"/>
              </a:rPr>
              <a:t>be an active enrollment in Paycom. Any changes or enrollments need to be sent to </a:t>
            </a:r>
            <a:r>
              <a:rPr lang="en-US" altLang="en-US" sz="1600" dirty="0">
                <a:solidFill>
                  <a:srgbClr val="134BB1"/>
                </a:solidFill>
                <a:latin typeface="DIN 2014 Light" panose="020B0404020202020204"/>
                <a:hlinkClick r:id="rId5">
                  <a:extLst>
                    <a:ext uri="{A12FA001-AC4F-418D-AE19-62706E023703}">
                      <ahyp:hlinkClr xmlns:ahyp="http://schemas.microsoft.com/office/drawing/2018/hyperlinkcolor" val="tx"/>
                    </a:ext>
                  </a:extLst>
                </a:hlinkClick>
              </a:rPr>
              <a:t>hr@enstorinc.com</a:t>
            </a:r>
            <a:r>
              <a:rPr lang="en-US" altLang="en-US" sz="1600" dirty="0">
                <a:solidFill>
                  <a:srgbClr val="C32735"/>
                </a:solidFill>
                <a:latin typeface="DIN 2014 Light" panose="020B0404020202020204"/>
              </a:rPr>
              <a:t>. </a:t>
            </a:r>
          </a:p>
        </p:txBody>
      </p:sp>
      <p:pic>
        <p:nvPicPr>
          <p:cNvPr id="3" name="Graphic 2" descr="Family with girl with solid fill">
            <a:extLst>
              <a:ext uri="{FF2B5EF4-FFF2-40B4-BE49-F238E27FC236}">
                <a16:creationId xmlns:a16="http://schemas.microsoft.com/office/drawing/2014/main" id="{92460C14-040F-F047-2633-FB50DE6D15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44390" y="1344589"/>
            <a:ext cx="914400" cy="914400"/>
          </a:xfrm>
          <a:prstGeom prst="rect">
            <a:avLst/>
          </a:prstGeom>
        </p:spPr>
      </p:pic>
      <p:pic>
        <p:nvPicPr>
          <p:cNvPr id="6" name="Picture 5">
            <a:extLst>
              <a:ext uri="{FF2B5EF4-FFF2-40B4-BE49-F238E27FC236}">
                <a16:creationId xmlns:a16="http://schemas.microsoft.com/office/drawing/2014/main" id="{EE92A48C-520D-4B28-5A6D-CDC4A157393A}"/>
              </a:ext>
            </a:extLst>
          </p:cNvPr>
          <p:cNvPicPr>
            <a:picLocks noChangeAspect="1"/>
          </p:cNvPicPr>
          <p:nvPr/>
        </p:nvPicPr>
        <p:blipFill>
          <a:blip r:embed="rId8"/>
          <a:stretch>
            <a:fillRect/>
          </a:stretch>
        </p:blipFill>
        <p:spPr>
          <a:xfrm>
            <a:off x="439816" y="6237937"/>
            <a:ext cx="1104900" cy="495300"/>
          </a:xfrm>
          <a:prstGeom prst="rect">
            <a:avLst/>
          </a:prstGeom>
        </p:spPr>
      </p:pic>
    </p:spTree>
    <p:extLst>
      <p:ext uri="{BB962C8B-B14F-4D97-AF65-F5344CB8AC3E}">
        <p14:creationId xmlns:p14="http://schemas.microsoft.com/office/powerpoint/2010/main" val="13217710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0203F0-E305-9510-FDE6-F39915E9C439}"/>
              </a:ext>
            </a:extLst>
          </p:cNvPr>
          <p:cNvSpPr>
            <a:spLocks noGrp="1"/>
          </p:cNvSpPr>
          <p:nvPr>
            <p:ph type="title"/>
          </p:nvPr>
        </p:nvSpPr>
        <p:spPr/>
        <p:txBody>
          <a:bodyPr>
            <a:normAutofit fontScale="90000"/>
          </a:bodyPr>
          <a:lstStyle/>
          <a:p>
            <a:r>
              <a:rPr lang="en-US" dirty="0"/>
              <a:t>VOLUNTARY LIFE AND VOLUNTARY AD&amp;D INSURANCE</a:t>
            </a:r>
          </a:p>
        </p:txBody>
      </p:sp>
      <p:sp>
        <p:nvSpPr>
          <p:cNvPr id="5" name="Content Placeholder 4">
            <a:extLst>
              <a:ext uri="{FF2B5EF4-FFF2-40B4-BE49-F238E27FC236}">
                <a16:creationId xmlns:a16="http://schemas.microsoft.com/office/drawing/2014/main" id="{C1D12D68-86BB-0CA0-8061-7193435A269D}"/>
              </a:ext>
            </a:extLst>
          </p:cNvPr>
          <p:cNvSpPr>
            <a:spLocks noGrp="1"/>
          </p:cNvSpPr>
          <p:nvPr>
            <p:ph sz="half" idx="2"/>
          </p:nvPr>
        </p:nvSpPr>
        <p:spPr>
          <a:xfrm>
            <a:off x="264920" y="1799171"/>
            <a:ext cx="4211888" cy="2006612"/>
          </a:xfrm>
        </p:spPr>
        <p:txBody>
          <a:bodyPr/>
          <a:lstStyle/>
          <a:p>
            <a:pPr marL="285750" indent="-285750">
              <a:buFont typeface="Arial" panose="020B0604020202020204" pitchFamily="34" charset="0"/>
              <a:buChar char="•"/>
            </a:pPr>
            <a:r>
              <a:rPr lang="en-US" dirty="0"/>
              <a:t>As we transition to a new carrier this year, employees and their eligible dependents who did not previously enroll in voluntary coverage will have the opportunity to elect coverage up to the Guaranteed Issue amount. Additionally, those who enrolled in coverage but did not elect the full guaranteed issue amount may increase their coverage up to that limit without submitting an Evidence of Insurability (EOI) Form.   </a:t>
            </a:r>
          </a:p>
          <a:p>
            <a:endParaRPr lang="en-US" dirty="0"/>
          </a:p>
        </p:txBody>
      </p:sp>
      <p:sp>
        <p:nvSpPr>
          <p:cNvPr id="6" name="Content Placeholder 5">
            <a:extLst>
              <a:ext uri="{FF2B5EF4-FFF2-40B4-BE49-F238E27FC236}">
                <a16:creationId xmlns:a16="http://schemas.microsoft.com/office/drawing/2014/main" id="{10AFC724-E070-4E54-4C8E-D81F63BA09C4}"/>
              </a:ext>
            </a:extLst>
          </p:cNvPr>
          <p:cNvSpPr>
            <a:spLocks noGrp="1"/>
          </p:cNvSpPr>
          <p:nvPr>
            <p:ph sz="quarter" idx="4"/>
          </p:nvPr>
        </p:nvSpPr>
        <p:spPr/>
        <p:txBody>
          <a:bodyPr/>
          <a:lstStyle/>
          <a:p>
            <a:pPr marL="285750" indent="-285750">
              <a:buFont typeface="Arial" panose="020B0604020202020204" pitchFamily="34" charset="0"/>
              <a:buChar char="•"/>
            </a:pPr>
            <a:r>
              <a:rPr lang="en-US" dirty="0"/>
              <a:t>If you are increasing your coverage over the guaranteed amount, you must submit an EOI (Evidence of Insurability) form to UNUM.</a:t>
            </a:r>
          </a:p>
          <a:p>
            <a:pPr marL="285750" indent="-285750">
              <a:buFont typeface="Arial" panose="020B0604020202020204" pitchFamily="34" charset="0"/>
              <a:buChar char="•"/>
            </a:pPr>
            <a:r>
              <a:rPr lang="en-US" dirty="0"/>
              <a:t>Premiums will not be adjusted in payroll until the EOI has been approved by UNUM.</a:t>
            </a:r>
          </a:p>
          <a:p>
            <a:pPr marL="285750" indent="-285750">
              <a:buFont typeface="Arial" panose="020B0604020202020204" pitchFamily="34" charset="0"/>
              <a:buChar char="•"/>
            </a:pPr>
            <a:r>
              <a:rPr lang="en-US" dirty="0"/>
              <a:t>Contact HR for EOI instructions.</a:t>
            </a:r>
          </a:p>
          <a:p>
            <a:endParaRPr lang="en-US" dirty="0"/>
          </a:p>
        </p:txBody>
      </p:sp>
      <p:sp>
        <p:nvSpPr>
          <p:cNvPr id="7" name="Text Placeholder 6">
            <a:extLst>
              <a:ext uri="{FF2B5EF4-FFF2-40B4-BE49-F238E27FC236}">
                <a16:creationId xmlns:a16="http://schemas.microsoft.com/office/drawing/2014/main" id="{2CF3E5BA-2400-F352-293C-950EB13F333C}"/>
              </a:ext>
            </a:extLst>
          </p:cNvPr>
          <p:cNvSpPr>
            <a:spLocks noGrp="1"/>
          </p:cNvSpPr>
          <p:nvPr>
            <p:ph type="body" idx="13"/>
          </p:nvPr>
        </p:nvSpPr>
        <p:spPr/>
        <p:txBody>
          <a:bodyPr>
            <a:normAutofit fontScale="92500" lnSpcReduction="20000"/>
          </a:bodyPr>
          <a:lstStyle/>
          <a:p>
            <a:r>
              <a:rPr lang="en-US" sz="1500" dirty="0"/>
              <a:t>CURRENTLY ENROLLED | VOLUNTARY LIFE AND/OR VOLUNTARY AD&amp;D</a:t>
            </a:r>
            <a:r>
              <a:rPr lang="en-US" dirty="0"/>
              <a:t>	</a:t>
            </a:r>
          </a:p>
        </p:txBody>
      </p:sp>
      <p:sp>
        <p:nvSpPr>
          <p:cNvPr id="8" name="Text Placeholder 7">
            <a:extLst>
              <a:ext uri="{FF2B5EF4-FFF2-40B4-BE49-F238E27FC236}">
                <a16:creationId xmlns:a16="http://schemas.microsoft.com/office/drawing/2014/main" id="{9A35BEE8-8922-374F-5F1E-AE9EBC0C9AF6}"/>
              </a:ext>
            </a:extLst>
          </p:cNvPr>
          <p:cNvSpPr>
            <a:spLocks noGrp="1"/>
          </p:cNvSpPr>
          <p:nvPr>
            <p:ph type="body" sz="quarter" idx="14"/>
          </p:nvPr>
        </p:nvSpPr>
        <p:spPr/>
        <p:txBody>
          <a:bodyPr>
            <a:normAutofit/>
          </a:bodyPr>
          <a:lstStyle/>
          <a:p>
            <a:r>
              <a:rPr lang="en-US" dirty="0"/>
              <a:t>EMPLOYEE VOLUNTARY | INCREASES</a:t>
            </a:r>
          </a:p>
        </p:txBody>
      </p:sp>
      <p:sp>
        <p:nvSpPr>
          <p:cNvPr id="9" name="Content Placeholder 8">
            <a:extLst>
              <a:ext uri="{FF2B5EF4-FFF2-40B4-BE49-F238E27FC236}">
                <a16:creationId xmlns:a16="http://schemas.microsoft.com/office/drawing/2014/main" id="{1E53746D-B759-517C-110D-BAEDD4F8271A}"/>
              </a:ext>
            </a:extLst>
          </p:cNvPr>
          <p:cNvSpPr>
            <a:spLocks noGrp="1"/>
          </p:cNvSpPr>
          <p:nvPr>
            <p:ph sz="half" idx="15"/>
          </p:nvPr>
        </p:nvSpPr>
        <p:spPr/>
        <p:txBody>
          <a:bodyPr/>
          <a:lstStyle/>
          <a:p>
            <a:pPr marL="285750" indent="-285750">
              <a:buFont typeface="Arial" panose="020B0604020202020204" pitchFamily="34" charset="0"/>
              <a:buChar char="•"/>
            </a:pPr>
            <a:r>
              <a:rPr lang="en-US" dirty="0"/>
              <a:t>If you are increasing your spouse life coverage over the guaranteed amount, the employee must be enrolled in Voluntary Life and an EOI form has to be submitted to UNUM for approval.</a:t>
            </a:r>
          </a:p>
          <a:p>
            <a:pPr marL="285750" indent="-285750">
              <a:buFont typeface="Arial" panose="020B0604020202020204" pitchFamily="34" charset="0"/>
              <a:buChar char="•"/>
            </a:pPr>
            <a:r>
              <a:rPr lang="en-US" dirty="0"/>
              <a:t>Premiums will not be adjusted in payroll until the EOI has been approved by UNUM.</a:t>
            </a:r>
          </a:p>
          <a:p>
            <a:endParaRPr lang="en-US" dirty="0"/>
          </a:p>
        </p:txBody>
      </p:sp>
      <p:sp>
        <p:nvSpPr>
          <p:cNvPr id="10" name="Content Placeholder 9">
            <a:extLst>
              <a:ext uri="{FF2B5EF4-FFF2-40B4-BE49-F238E27FC236}">
                <a16:creationId xmlns:a16="http://schemas.microsoft.com/office/drawing/2014/main" id="{EEFD9901-DE7B-FBB2-304F-40DBA53ECBF8}"/>
              </a:ext>
            </a:extLst>
          </p:cNvPr>
          <p:cNvSpPr>
            <a:spLocks noGrp="1"/>
          </p:cNvSpPr>
          <p:nvPr>
            <p:ph sz="quarter" idx="16"/>
          </p:nvPr>
        </p:nvSpPr>
        <p:spPr/>
        <p:txBody>
          <a:bodyPr/>
          <a:lstStyle/>
          <a:p>
            <a:pPr marL="285750" indent="-285750">
              <a:buFont typeface="Arial" panose="020B0604020202020204" pitchFamily="34" charset="0"/>
              <a:buChar char="•"/>
            </a:pPr>
            <a:r>
              <a:rPr lang="en-US" dirty="0"/>
              <a:t>Employee and Family Voluntary AD&amp;D does not require an EOI.</a:t>
            </a:r>
          </a:p>
          <a:p>
            <a:endParaRPr lang="en-US" dirty="0"/>
          </a:p>
        </p:txBody>
      </p:sp>
      <p:sp>
        <p:nvSpPr>
          <p:cNvPr id="11" name="Text Placeholder 10">
            <a:extLst>
              <a:ext uri="{FF2B5EF4-FFF2-40B4-BE49-F238E27FC236}">
                <a16:creationId xmlns:a16="http://schemas.microsoft.com/office/drawing/2014/main" id="{4547C5A0-C9DC-2120-6749-83C678FBC176}"/>
              </a:ext>
            </a:extLst>
          </p:cNvPr>
          <p:cNvSpPr>
            <a:spLocks noGrp="1"/>
          </p:cNvSpPr>
          <p:nvPr>
            <p:ph type="body" idx="17"/>
          </p:nvPr>
        </p:nvSpPr>
        <p:spPr/>
        <p:txBody>
          <a:bodyPr>
            <a:normAutofit/>
          </a:bodyPr>
          <a:lstStyle/>
          <a:p>
            <a:r>
              <a:rPr lang="en-US" dirty="0"/>
              <a:t>SPOUSE VOLUNTARY LIFE | INCREASES	</a:t>
            </a:r>
          </a:p>
        </p:txBody>
      </p:sp>
      <p:sp>
        <p:nvSpPr>
          <p:cNvPr id="12" name="Text Placeholder 11">
            <a:extLst>
              <a:ext uri="{FF2B5EF4-FFF2-40B4-BE49-F238E27FC236}">
                <a16:creationId xmlns:a16="http://schemas.microsoft.com/office/drawing/2014/main" id="{5ABE027D-B5AF-399D-7FBE-891C80E6C765}"/>
              </a:ext>
            </a:extLst>
          </p:cNvPr>
          <p:cNvSpPr>
            <a:spLocks noGrp="1"/>
          </p:cNvSpPr>
          <p:nvPr>
            <p:ph type="body" sz="quarter" idx="18"/>
          </p:nvPr>
        </p:nvSpPr>
        <p:spPr/>
        <p:txBody>
          <a:bodyPr/>
          <a:lstStyle/>
          <a:p>
            <a:r>
              <a:rPr lang="en-US" dirty="0"/>
              <a:t>VOLUNTARY AD&amp;D</a:t>
            </a:r>
          </a:p>
        </p:txBody>
      </p:sp>
      <p:pic>
        <p:nvPicPr>
          <p:cNvPr id="3" name="Picture 2">
            <a:extLst>
              <a:ext uri="{FF2B5EF4-FFF2-40B4-BE49-F238E27FC236}">
                <a16:creationId xmlns:a16="http://schemas.microsoft.com/office/drawing/2014/main" id="{D5F1D838-5A4C-99DA-9A24-C7BCD43460A2}"/>
              </a:ext>
            </a:extLst>
          </p:cNvPr>
          <p:cNvPicPr>
            <a:picLocks noChangeAspect="1"/>
          </p:cNvPicPr>
          <p:nvPr/>
        </p:nvPicPr>
        <p:blipFill>
          <a:blip r:embed="rId3"/>
          <a:stretch>
            <a:fillRect/>
          </a:stretch>
        </p:blipFill>
        <p:spPr>
          <a:xfrm>
            <a:off x="264920" y="6307203"/>
            <a:ext cx="1104900" cy="495300"/>
          </a:xfrm>
          <a:prstGeom prst="rect">
            <a:avLst/>
          </a:prstGeom>
        </p:spPr>
      </p:pic>
    </p:spTree>
    <p:extLst>
      <p:ext uri="{BB962C8B-B14F-4D97-AF65-F5344CB8AC3E}">
        <p14:creationId xmlns:p14="http://schemas.microsoft.com/office/powerpoint/2010/main" val="22950106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83336-83BD-A8B7-4586-170DE5BD651D}"/>
              </a:ext>
            </a:extLst>
          </p:cNvPr>
          <p:cNvSpPr>
            <a:spLocks noGrp="1"/>
          </p:cNvSpPr>
          <p:nvPr>
            <p:ph type="title"/>
          </p:nvPr>
        </p:nvSpPr>
        <p:spPr>
          <a:xfrm>
            <a:off x="358801" y="58946"/>
            <a:ext cx="7149439" cy="904239"/>
          </a:xfrm>
        </p:spPr>
        <p:txBody>
          <a:bodyPr/>
          <a:lstStyle/>
          <a:p>
            <a:r>
              <a:rPr lang="en-US" dirty="0"/>
              <a:t>DISABILITY INSURANCE | STD &amp; LTD</a:t>
            </a:r>
          </a:p>
        </p:txBody>
      </p:sp>
      <p:graphicFrame>
        <p:nvGraphicFramePr>
          <p:cNvPr id="7" name="Table 4">
            <a:extLst>
              <a:ext uri="{FF2B5EF4-FFF2-40B4-BE49-F238E27FC236}">
                <a16:creationId xmlns:a16="http://schemas.microsoft.com/office/drawing/2014/main" id="{9625908C-FD6B-2CEB-806B-FFB95A22C914}"/>
              </a:ext>
            </a:extLst>
          </p:cNvPr>
          <p:cNvGraphicFramePr>
            <a:graphicFrameLocks noGrp="1"/>
          </p:cNvGraphicFramePr>
          <p:nvPr>
            <p:extLst>
              <p:ext uri="{D42A27DB-BD31-4B8C-83A1-F6EECF244321}">
                <p14:modId xmlns:p14="http://schemas.microsoft.com/office/powerpoint/2010/main" val="1564118075"/>
              </p:ext>
            </p:extLst>
          </p:nvPr>
        </p:nvGraphicFramePr>
        <p:xfrm>
          <a:off x="358801" y="2520257"/>
          <a:ext cx="8293767" cy="2804160"/>
        </p:xfrm>
        <a:graphic>
          <a:graphicData uri="http://schemas.openxmlformats.org/drawingml/2006/table">
            <a:tbl>
              <a:tblPr firstRow="1" bandRow="1">
                <a:tableStyleId>{5C22544A-7EE6-4342-B048-85BDC9FD1C3A}</a:tableStyleId>
              </a:tblPr>
              <a:tblGrid>
                <a:gridCol w="2764589">
                  <a:extLst>
                    <a:ext uri="{9D8B030D-6E8A-4147-A177-3AD203B41FA5}">
                      <a16:colId xmlns:a16="http://schemas.microsoft.com/office/drawing/2014/main" val="48795580"/>
                    </a:ext>
                  </a:extLst>
                </a:gridCol>
                <a:gridCol w="2764589">
                  <a:extLst>
                    <a:ext uri="{9D8B030D-6E8A-4147-A177-3AD203B41FA5}">
                      <a16:colId xmlns:a16="http://schemas.microsoft.com/office/drawing/2014/main" val="2066491341"/>
                    </a:ext>
                  </a:extLst>
                </a:gridCol>
                <a:gridCol w="2764589">
                  <a:extLst>
                    <a:ext uri="{9D8B030D-6E8A-4147-A177-3AD203B41FA5}">
                      <a16:colId xmlns:a16="http://schemas.microsoft.com/office/drawing/2014/main" val="1686358957"/>
                    </a:ext>
                  </a:extLst>
                </a:gridCol>
              </a:tblGrid>
              <a:tr h="272367">
                <a:tc>
                  <a:txBody>
                    <a:bodyPr/>
                    <a:lstStyle/>
                    <a:p>
                      <a:pPr algn="ctr"/>
                      <a:r>
                        <a:rPr lang="en-US" sz="1600" b="0" dirty="0">
                          <a:latin typeface="DIN 2014 Light" panose="020B0404020202020204"/>
                          <a:cs typeface="Segoe UI" panose="020B0502040204020203" pitchFamily="34" charset="0"/>
                        </a:rPr>
                        <a:t>First 7 Days</a:t>
                      </a:r>
                    </a:p>
                    <a:p>
                      <a:pPr algn="ctr"/>
                      <a:r>
                        <a:rPr lang="en-US" sz="1600" b="0" dirty="0">
                          <a:latin typeface="DIN 2014 Light" panose="020B0404020202020204"/>
                          <a:cs typeface="Segoe UI" panose="020B0502040204020203" pitchFamily="34" charset="0"/>
                        </a:rPr>
                        <a:t>(Elimination Period)</a:t>
                      </a:r>
                    </a:p>
                  </a:txBody>
                  <a:tcPr marL="182880" marR="18288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004A98"/>
                    </a:solidFill>
                  </a:tcPr>
                </a:tc>
                <a:tc>
                  <a:txBody>
                    <a:bodyPr/>
                    <a:lstStyle/>
                    <a:p>
                      <a:pPr algn="ctr"/>
                      <a:r>
                        <a:rPr lang="en-US" sz="1600" b="0" dirty="0">
                          <a:latin typeface="DIN 2014 Light" panose="020B0404020202020204"/>
                          <a:cs typeface="Segoe UI" panose="020B0502040204020203" pitchFamily="34" charset="0"/>
                        </a:rPr>
                        <a:t>Short Term Disability</a:t>
                      </a:r>
                    </a:p>
                  </a:txBody>
                  <a:tcPr marL="182880" marR="182880" anchor="ctr">
                    <a:lnT w="12700" cap="flat" cmpd="sng" algn="ctr">
                      <a:noFill/>
                      <a:prstDash val="solid"/>
                      <a:round/>
                      <a:headEnd type="none" w="med" len="med"/>
                      <a:tailEnd type="none" w="med" len="med"/>
                    </a:lnT>
                    <a:solidFill>
                      <a:srgbClr val="004A98"/>
                    </a:solidFill>
                  </a:tcPr>
                </a:tc>
                <a:tc>
                  <a:txBody>
                    <a:bodyPr/>
                    <a:lstStyle/>
                    <a:p>
                      <a:pPr algn="ctr"/>
                      <a:r>
                        <a:rPr lang="en-US" sz="1600" b="0" dirty="0">
                          <a:latin typeface="DIN 2014 Light" panose="020B0404020202020204"/>
                          <a:cs typeface="Segoe UI" panose="020B0502040204020203" pitchFamily="34" charset="0"/>
                        </a:rPr>
                        <a:t>Long Term Disability</a:t>
                      </a:r>
                    </a:p>
                  </a:txBody>
                  <a:tcPr marL="182880" marR="18288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004A98"/>
                    </a:solidFill>
                  </a:tcPr>
                </a:tc>
                <a:extLst>
                  <a:ext uri="{0D108BD9-81ED-4DB2-BD59-A6C34878D82A}">
                    <a16:rowId xmlns:a16="http://schemas.microsoft.com/office/drawing/2014/main" val="4027546224"/>
                  </a:ext>
                </a:extLst>
              </a:tr>
              <a:tr h="1678978">
                <a:tc>
                  <a:txBody>
                    <a:bodyPr/>
                    <a:lstStyle/>
                    <a:p>
                      <a:pPr algn="ctr"/>
                      <a:r>
                        <a:rPr lang="en-US" sz="1400" b="0" dirty="0">
                          <a:latin typeface="DIN 2014 Light" panose="020B0404020202020204"/>
                          <a:cs typeface="Segoe UI" panose="020B0502040204020203" pitchFamily="34" charset="0"/>
                        </a:rPr>
                        <a:t>PTO Replaces 100% of your pay.</a:t>
                      </a:r>
                    </a:p>
                  </a:txBody>
                  <a:tcPr marL="182880" marR="182880">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B w="12700" cap="flat" cmpd="sng" algn="ctr">
                      <a:noFill/>
                      <a:prstDash val="solid"/>
                      <a:round/>
                      <a:headEnd type="none" w="med" len="med"/>
                      <a:tailEnd type="none" w="med" len="med"/>
                    </a:lnB>
                    <a:noFill/>
                  </a:tcPr>
                </a:tc>
                <a:tc>
                  <a:txBody>
                    <a:bodyPr/>
                    <a:lstStyle/>
                    <a:p>
                      <a:pPr algn="ctr"/>
                      <a:r>
                        <a:rPr lang="en-US" sz="1400" b="0" dirty="0">
                          <a:latin typeface="DIN 2014 Light" panose="020B0404020202020204"/>
                          <a:cs typeface="Segoe UI" panose="020B0502040204020203" pitchFamily="34" charset="0"/>
                        </a:rPr>
                        <a:t>Approved STD replaces 100% of your pre-disability earnings for two weeks. Then the benefit reduces to 60% to a weekly maximum of $2,500.</a:t>
                      </a:r>
                    </a:p>
                    <a:p>
                      <a:pPr algn="ctr"/>
                      <a:endParaRPr lang="en-US" sz="1400" b="0" dirty="0">
                        <a:latin typeface="DIN 2014 Light" panose="020B0404020202020204"/>
                        <a:cs typeface="Segoe UI" panose="020B0502040204020203" pitchFamily="34" charset="0"/>
                      </a:endParaRPr>
                    </a:p>
                    <a:p>
                      <a:pPr algn="ctr"/>
                      <a:r>
                        <a:rPr lang="en-US" sz="1400" b="0" dirty="0">
                          <a:latin typeface="DIN 2014 Light" panose="020B0404020202020204"/>
                          <a:cs typeface="Segoe UI" panose="020B0502040204020203" pitchFamily="34" charset="0"/>
                        </a:rPr>
                        <a:t>Benefit begins after elimination period and disability has been approved by UNUM.</a:t>
                      </a:r>
                    </a:p>
                  </a:txBody>
                  <a:tcPr marL="182880" marR="1828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B w="12700" cap="flat" cmpd="sng" algn="ctr">
                      <a:noFill/>
                      <a:prstDash val="solid"/>
                      <a:round/>
                      <a:headEnd type="none" w="med" len="med"/>
                      <a:tailEnd type="none" w="med" len="med"/>
                    </a:lnB>
                    <a:noFill/>
                  </a:tcPr>
                </a:tc>
                <a:tc>
                  <a:txBody>
                    <a:bodyPr/>
                    <a:lstStyle/>
                    <a:p>
                      <a:pPr algn="ctr"/>
                      <a:r>
                        <a:rPr lang="en-US" sz="1400" b="0" dirty="0">
                          <a:latin typeface="DIN 2014 Light" panose="020B0404020202020204"/>
                          <a:cs typeface="Segoe UI" panose="020B0502040204020203" pitchFamily="34" charset="0"/>
                        </a:rPr>
                        <a:t>LTD replaces 60% of your pre-disability earnings to a $10,000 monthly maximum. </a:t>
                      </a:r>
                    </a:p>
                    <a:p>
                      <a:pPr algn="ctr"/>
                      <a:endParaRPr lang="en-US" sz="1400" b="0" dirty="0">
                        <a:latin typeface="DIN 2014 Light" panose="020B0404020202020204"/>
                        <a:cs typeface="Segoe UI" panose="020B0502040204020203" pitchFamily="34" charset="0"/>
                      </a:endParaRPr>
                    </a:p>
                    <a:p>
                      <a:pPr algn="ctr"/>
                      <a:r>
                        <a:rPr lang="en-US" sz="1400" b="0" dirty="0">
                          <a:latin typeface="DIN 2014 Light" panose="020B0404020202020204"/>
                          <a:cs typeface="Segoe UI" panose="020B0502040204020203" pitchFamily="34" charset="0"/>
                        </a:rPr>
                        <a:t>Benefit begins after 26 weeks of disability, and the benefit duration is based on the employee’s age when the benefit commences. LTD is paid directly from UNUM. </a:t>
                      </a:r>
                    </a:p>
                  </a:txBody>
                  <a:tcPr marL="182880" marR="182880">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extLst>
                  <a:ext uri="{0D108BD9-81ED-4DB2-BD59-A6C34878D82A}">
                    <a16:rowId xmlns:a16="http://schemas.microsoft.com/office/drawing/2014/main" val="1313590892"/>
                  </a:ext>
                </a:extLst>
              </a:tr>
            </a:tbl>
          </a:graphicData>
        </a:graphic>
      </p:graphicFrame>
      <p:pic>
        <p:nvPicPr>
          <p:cNvPr id="2" name="Graphic 1" descr="Inpatient with solid fill">
            <a:extLst>
              <a:ext uri="{FF2B5EF4-FFF2-40B4-BE49-F238E27FC236}">
                <a16:creationId xmlns:a16="http://schemas.microsoft.com/office/drawing/2014/main" id="{034C9AC9-98F3-4A37-0E79-21B9C20582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14800" y="1605857"/>
            <a:ext cx="914400" cy="914400"/>
          </a:xfrm>
          <a:prstGeom prst="rect">
            <a:avLst/>
          </a:prstGeom>
        </p:spPr>
      </p:pic>
      <p:pic>
        <p:nvPicPr>
          <p:cNvPr id="3" name="Graphic 2" descr="Occupational Therapy with solid fill">
            <a:extLst>
              <a:ext uri="{FF2B5EF4-FFF2-40B4-BE49-F238E27FC236}">
                <a16:creationId xmlns:a16="http://schemas.microsoft.com/office/drawing/2014/main" id="{93DAA2AA-414B-153F-DE94-47583F94D6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09026" y="1622294"/>
            <a:ext cx="859863" cy="859863"/>
          </a:xfrm>
          <a:prstGeom prst="rect">
            <a:avLst/>
          </a:prstGeom>
        </p:spPr>
      </p:pic>
      <p:pic>
        <p:nvPicPr>
          <p:cNvPr id="6" name="Graphic 5" descr="Person in wheelchair with solid fill">
            <a:extLst>
              <a:ext uri="{FF2B5EF4-FFF2-40B4-BE49-F238E27FC236}">
                <a16:creationId xmlns:a16="http://schemas.microsoft.com/office/drawing/2014/main" id="{69EF40DC-4638-9075-4A5C-40680C03E9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42763" y="1605857"/>
            <a:ext cx="914400" cy="914400"/>
          </a:xfrm>
          <a:prstGeom prst="rect">
            <a:avLst/>
          </a:prstGeom>
        </p:spPr>
      </p:pic>
      <p:pic>
        <p:nvPicPr>
          <p:cNvPr id="9" name="Picture 8">
            <a:extLst>
              <a:ext uri="{FF2B5EF4-FFF2-40B4-BE49-F238E27FC236}">
                <a16:creationId xmlns:a16="http://schemas.microsoft.com/office/drawing/2014/main" id="{6F95DCC0-6EDB-18AE-B724-BB05A8D8B3E0}"/>
              </a:ext>
            </a:extLst>
          </p:cNvPr>
          <p:cNvPicPr>
            <a:picLocks noChangeAspect="1"/>
          </p:cNvPicPr>
          <p:nvPr/>
        </p:nvPicPr>
        <p:blipFill>
          <a:blip r:embed="rId9"/>
          <a:stretch>
            <a:fillRect/>
          </a:stretch>
        </p:blipFill>
        <p:spPr>
          <a:xfrm>
            <a:off x="634057" y="6049587"/>
            <a:ext cx="1104900" cy="495300"/>
          </a:xfrm>
          <a:prstGeom prst="rect">
            <a:avLst/>
          </a:prstGeom>
        </p:spPr>
      </p:pic>
    </p:spTree>
    <p:extLst>
      <p:ext uri="{BB962C8B-B14F-4D97-AF65-F5344CB8AC3E}">
        <p14:creationId xmlns:p14="http://schemas.microsoft.com/office/powerpoint/2010/main" val="590471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83336-83BD-A8B7-4586-170DE5BD651D}"/>
              </a:ext>
            </a:extLst>
          </p:cNvPr>
          <p:cNvSpPr>
            <a:spLocks noGrp="1"/>
          </p:cNvSpPr>
          <p:nvPr>
            <p:ph type="title"/>
          </p:nvPr>
        </p:nvSpPr>
        <p:spPr/>
        <p:txBody>
          <a:bodyPr>
            <a:normAutofit fontScale="90000"/>
          </a:bodyPr>
          <a:lstStyle/>
          <a:p>
            <a:r>
              <a:rPr lang="en-US" dirty="0"/>
              <a:t>UNUM VALUE-ADDED BENEFITS | AVAILABLE 24/7</a:t>
            </a:r>
          </a:p>
        </p:txBody>
      </p:sp>
      <p:graphicFrame>
        <p:nvGraphicFramePr>
          <p:cNvPr id="8" name="Table 9">
            <a:extLst>
              <a:ext uri="{FF2B5EF4-FFF2-40B4-BE49-F238E27FC236}">
                <a16:creationId xmlns:a16="http://schemas.microsoft.com/office/drawing/2014/main" id="{8CC7FE1B-308E-60F9-6368-AF83EE79FCEF}"/>
              </a:ext>
            </a:extLst>
          </p:cNvPr>
          <p:cNvGraphicFramePr>
            <a:graphicFrameLocks noGrp="1"/>
          </p:cNvGraphicFramePr>
          <p:nvPr>
            <p:extLst>
              <p:ext uri="{D42A27DB-BD31-4B8C-83A1-F6EECF244321}">
                <p14:modId xmlns:p14="http://schemas.microsoft.com/office/powerpoint/2010/main" val="1113308905"/>
              </p:ext>
            </p:extLst>
          </p:nvPr>
        </p:nvGraphicFramePr>
        <p:xfrm>
          <a:off x="358801" y="1430396"/>
          <a:ext cx="8388156" cy="3859234"/>
        </p:xfrm>
        <a:graphic>
          <a:graphicData uri="http://schemas.openxmlformats.org/drawingml/2006/table">
            <a:tbl>
              <a:tblPr firstRow="1" bandRow="1">
                <a:tableStyleId>{5C22544A-7EE6-4342-B048-85BDC9FD1C3A}</a:tableStyleId>
              </a:tblPr>
              <a:tblGrid>
                <a:gridCol w="2097039">
                  <a:extLst>
                    <a:ext uri="{9D8B030D-6E8A-4147-A177-3AD203B41FA5}">
                      <a16:colId xmlns:a16="http://schemas.microsoft.com/office/drawing/2014/main" val="1508673249"/>
                    </a:ext>
                  </a:extLst>
                </a:gridCol>
                <a:gridCol w="2097039">
                  <a:extLst>
                    <a:ext uri="{9D8B030D-6E8A-4147-A177-3AD203B41FA5}">
                      <a16:colId xmlns:a16="http://schemas.microsoft.com/office/drawing/2014/main" val="668361633"/>
                    </a:ext>
                  </a:extLst>
                </a:gridCol>
                <a:gridCol w="2097039">
                  <a:extLst>
                    <a:ext uri="{9D8B030D-6E8A-4147-A177-3AD203B41FA5}">
                      <a16:colId xmlns:a16="http://schemas.microsoft.com/office/drawing/2014/main" val="24721118"/>
                    </a:ext>
                  </a:extLst>
                </a:gridCol>
                <a:gridCol w="2097039">
                  <a:extLst>
                    <a:ext uri="{9D8B030D-6E8A-4147-A177-3AD203B41FA5}">
                      <a16:colId xmlns:a16="http://schemas.microsoft.com/office/drawing/2014/main" val="3311158074"/>
                    </a:ext>
                  </a:extLst>
                </a:gridCol>
              </a:tblGrid>
              <a:tr h="453607">
                <a:tc>
                  <a:txBody>
                    <a:bodyPr/>
                    <a:lstStyle/>
                    <a:p>
                      <a:pPr algn="ctr"/>
                      <a:r>
                        <a:rPr lang="en-US" sz="1400" dirty="0">
                          <a:latin typeface="DIN 2014 Light" panose="020B0404020202020204"/>
                          <a:cs typeface="Segoe UI" panose="020B0502040204020203" pitchFamily="34" charset="0"/>
                        </a:rPr>
                        <a:t>Employee Assistance Program</a:t>
                      </a:r>
                    </a:p>
                  </a:txBody>
                  <a:tcPr anchor="ctr">
                    <a:lnR w="76200" cap="flat" cmpd="sng" algn="ctr">
                      <a:solidFill>
                        <a:schemeClr val="bg1"/>
                      </a:solidFill>
                      <a:prstDash val="solid"/>
                      <a:round/>
                      <a:headEnd type="none" w="med" len="med"/>
                      <a:tailEnd type="none" w="med" len="med"/>
                    </a:lnR>
                    <a:solidFill>
                      <a:srgbClr val="004A98"/>
                    </a:solidFill>
                  </a:tcPr>
                </a:tc>
                <a:tc>
                  <a:txBody>
                    <a:bodyPr/>
                    <a:lstStyle/>
                    <a:p>
                      <a:pPr algn="ctr"/>
                      <a:r>
                        <a:rPr lang="en-US" sz="1400" dirty="0">
                          <a:latin typeface="DIN 2014 Light" panose="020B0404020202020204"/>
                          <a:cs typeface="Segoe UI" panose="020B0502040204020203" pitchFamily="34" charset="0"/>
                        </a:rPr>
                        <a:t>Secure Travel Assistance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solidFill>
                      <a:srgbClr val="004A98"/>
                    </a:solidFill>
                  </a:tcPr>
                </a:tc>
                <a:tc>
                  <a:txBody>
                    <a:bodyPr/>
                    <a:lstStyle/>
                    <a:p>
                      <a:pPr algn="ctr"/>
                      <a:r>
                        <a:rPr lang="en-US" sz="1400" dirty="0">
                          <a:latin typeface="DIN 2014 Light" panose="020B0404020202020204"/>
                          <a:cs typeface="Segoe UI" panose="020B0502040204020203" pitchFamily="34" charset="0"/>
                        </a:rPr>
                        <a:t>Financial, Legal &amp; Estate Assistance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solidFill>
                      <a:srgbClr val="004A98"/>
                    </a:solidFill>
                  </a:tcPr>
                </a:tc>
                <a:tc>
                  <a:txBody>
                    <a:bodyPr/>
                    <a:lstStyle/>
                    <a:p>
                      <a:pPr algn="ctr"/>
                      <a:r>
                        <a:rPr lang="en-US" sz="1400" dirty="0">
                          <a:latin typeface="DIN 2014 Light" panose="020B0404020202020204"/>
                          <a:cs typeface="Segoe UI" panose="020B0502040204020203" pitchFamily="34" charset="0"/>
                        </a:rPr>
                        <a:t>Be Well</a:t>
                      </a:r>
                    </a:p>
                  </a:txBody>
                  <a:tcPr anchor="ctr">
                    <a:lnL w="76200" cap="flat" cmpd="sng" algn="ctr">
                      <a:solidFill>
                        <a:schemeClr val="bg1"/>
                      </a:solidFill>
                      <a:prstDash val="solid"/>
                      <a:round/>
                      <a:headEnd type="none" w="med" len="med"/>
                      <a:tailEnd type="none" w="med" len="med"/>
                    </a:lnL>
                    <a:solidFill>
                      <a:srgbClr val="004A98"/>
                    </a:solidFill>
                  </a:tcPr>
                </a:tc>
                <a:extLst>
                  <a:ext uri="{0D108BD9-81ED-4DB2-BD59-A6C34878D82A}">
                    <a16:rowId xmlns:a16="http://schemas.microsoft.com/office/drawing/2014/main" val="3747369651"/>
                  </a:ext>
                </a:extLst>
              </a:tr>
              <a:tr h="3341074">
                <a:tc>
                  <a:txBody>
                    <a:bodyPr/>
                    <a:lstStyle/>
                    <a:p>
                      <a:pPr algn="ctr"/>
                      <a:endParaRPr lang="en-US" sz="1600" dirty="0">
                        <a:latin typeface="DIN 2014 Light" panose="020B0404020202020204"/>
                        <a:cs typeface="Segoe UI" panose="020B0502040204020203" pitchFamily="34" charset="0"/>
                      </a:endParaRPr>
                    </a:p>
                    <a:p>
                      <a:pPr algn="ctr"/>
                      <a:r>
                        <a:rPr lang="en-US" sz="1600" dirty="0">
                          <a:latin typeface="DIN 2014 Light" panose="020B0404020202020204"/>
                          <a:cs typeface="Segoe UI" panose="020B0502040204020203" pitchFamily="34" charset="0"/>
                        </a:rPr>
                        <a:t>Get support for you and your family members with things like depression, grief</a:t>
                      </a:r>
                    </a:p>
                    <a:p>
                      <a:pPr algn="ctr"/>
                      <a:r>
                        <a:rPr lang="en-US" sz="1600" dirty="0">
                          <a:latin typeface="DIN 2014 Light" panose="020B0404020202020204"/>
                          <a:cs typeface="Segoe UI" panose="020B0502040204020203" pitchFamily="34" charset="0"/>
                        </a:rPr>
                        <a:t>or loss, family, marital, or relationship issues, life improvement and goal setting, financial or legal concerns, and more.</a:t>
                      </a:r>
                    </a:p>
                  </a:txBody>
                  <a:tcPr>
                    <a:lnR w="76200" cap="flat" cmpd="sng" algn="ctr">
                      <a:solidFill>
                        <a:schemeClr val="bg1"/>
                      </a:solidFill>
                      <a:prstDash val="solid"/>
                      <a:round/>
                      <a:headEnd type="none" w="med" len="med"/>
                      <a:tailEnd type="none" w="med" len="med"/>
                    </a:lnR>
                    <a:solidFill>
                      <a:schemeClr val="bg1">
                        <a:lumMod val="95000"/>
                      </a:schemeClr>
                    </a:solidFill>
                  </a:tcPr>
                </a:tc>
                <a:tc>
                  <a:txBody>
                    <a:bodyPr/>
                    <a:lstStyle/>
                    <a:p>
                      <a:pPr algn="ctr"/>
                      <a:endParaRPr lang="en-US" sz="1600" dirty="0">
                        <a:latin typeface="DIN 2014 Light" panose="020B0404020202020204"/>
                        <a:cs typeface="Segoe UI" panose="020B0502040204020203" pitchFamily="34" charset="0"/>
                      </a:endParaRPr>
                    </a:p>
                    <a:p>
                      <a:pPr algn="ctr"/>
                      <a:r>
                        <a:rPr lang="en-US" sz="1600" dirty="0">
                          <a:latin typeface="DIN 2014 Light" panose="020B0404020202020204"/>
                          <a:cs typeface="Segoe UI" panose="020B0502040204020203" pitchFamily="34" charset="0"/>
                        </a:rPr>
                        <a:t>Provides pre-trip planning, assistance while traveling, and unlimited medical</a:t>
                      </a:r>
                    </a:p>
                    <a:p>
                      <a:pPr algn="ctr"/>
                      <a:r>
                        <a:rPr lang="en-US" sz="1600" dirty="0">
                          <a:latin typeface="DIN 2014 Light" panose="020B0404020202020204"/>
                          <a:cs typeface="Segoe UI" panose="020B0502040204020203" pitchFamily="34" charset="0"/>
                        </a:rPr>
                        <a:t>evacuation and</a:t>
                      </a:r>
                    </a:p>
                    <a:p>
                      <a:pPr algn="ctr"/>
                      <a:r>
                        <a:rPr lang="en-US" sz="1600" dirty="0">
                          <a:latin typeface="DIN 2014 Light" panose="020B0404020202020204"/>
                          <a:cs typeface="Segoe UI" panose="020B0502040204020203" pitchFamily="34" charset="0"/>
                        </a:rPr>
                        <a:t>repatriation benefits when traveling 100 miles or more from home.</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solidFill>
                      <a:schemeClr val="bg1">
                        <a:lumMod val="95000"/>
                      </a:schemeClr>
                    </a:solidFill>
                  </a:tcPr>
                </a:tc>
                <a:tc>
                  <a:txBody>
                    <a:bodyPr/>
                    <a:lstStyle/>
                    <a:p>
                      <a:pPr algn="ctr"/>
                      <a:endParaRPr lang="en-US" sz="1600" dirty="0">
                        <a:latin typeface="DIN 2014 Light" panose="020B0404020202020204"/>
                        <a:cs typeface="Segoe UI" panose="020B0502040204020203" pitchFamily="34" charset="0"/>
                      </a:endParaRPr>
                    </a:p>
                    <a:p>
                      <a:pPr algn="ctr"/>
                      <a:r>
                        <a:rPr lang="en-US" sz="1600" dirty="0">
                          <a:latin typeface="DIN 2014 Light" panose="020B0404020202020204"/>
                          <a:cs typeface="Segoe UI" panose="020B0502040204020203" pitchFamily="34" charset="0"/>
                        </a:rPr>
                        <a:t>Provides financial and legal support regarding estate settlement, social security, cash flow, taxes and investment planning. </a:t>
                      </a:r>
                    </a:p>
                  </a:txBody>
                  <a:tcP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solidFill>
                      <a:schemeClr val="bg1">
                        <a:lumMod val="95000"/>
                      </a:schemeClr>
                    </a:solidFill>
                  </a:tcPr>
                </a:tc>
                <a:tc>
                  <a:txBody>
                    <a:bodyPr/>
                    <a:lstStyle/>
                    <a:p>
                      <a:pPr algn="ctr"/>
                      <a:endParaRPr lang="en-US" sz="1600" dirty="0">
                        <a:latin typeface="DIN 2014 Light" panose="020B0404020202020204"/>
                        <a:cs typeface="Segoe UI" panose="020B0502040204020203" pitchFamily="34" charset="0"/>
                      </a:endParaRPr>
                    </a:p>
                    <a:p>
                      <a:pPr algn="ctr"/>
                      <a:r>
                        <a:rPr lang="en-US" sz="1600" dirty="0">
                          <a:latin typeface="DIN 2014 Light" panose="020B0404020202020204"/>
                          <a:cs typeface="Segoe UI" panose="020B0502040204020203" pitchFamily="34" charset="0"/>
                        </a:rPr>
                        <a:t>Provides valuable incentive for important tests and screenings for employee and covered family member.</a:t>
                      </a:r>
                    </a:p>
                  </a:txBody>
                  <a:tcPr>
                    <a:lnL w="76200" cap="flat" cmpd="sng" algn="ctr">
                      <a:solidFill>
                        <a:schemeClr val="bg1"/>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2786842429"/>
                  </a:ext>
                </a:extLst>
              </a:tr>
            </a:tbl>
          </a:graphicData>
        </a:graphic>
      </p:graphicFrame>
      <p:pic>
        <p:nvPicPr>
          <p:cNvPr id="3" name="Picture 2">
            <a:extLst>
              <a:ext uri="{FF2B5EF4-FFF2-40B4-BE49-F238E27FC236}">
                <a16:creationId xmlns:a16="http://schemas.microsoft.com/office/drawing/2014/main" id="{85C0557C-44DE-E39C-1216-3E24BEB7C038}"/>
              </a:ext>
            </a:extLst>
          </p:cNvPr>
          <p:cNvPicPr>
            <a:picLocks noChangeAspect="1"/>
          </p:cNvPicPr>
          <p:nvPr/>
        </p:nvPicPr>
        <p:blipFill>
          <a:blip r:embed="rId3"/>
          <a:stretch>
            <a:fillRect/>
          </a:stretch>
        </p:blipFill>
        <p:spPr>
          <a:xfrm>
            <a:off x="187779" y="6069692"/>
            <a:ext cx="1104900" cy="495300"/>
          </a:xfrm>
          <a:prstGeom prst="rect">
            <a:avLst/>
          </a:prstGeom>
        </p:spPr>
      </p:pic>
    </p:spTree>
    <p:extLst>
      <p:ext uri="{BB962C8B-B14F-4D97-AF65-F5344CB8AC3E}">
        <p14:creationId xmlns:p14="http://schemas.microsoft.com/office/powerpoint/2010/main" val="17813945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03B7FB-EF4E-637B-EC4E-31B8A34B1B7E}"/>
              </a:ext>
            </a:extLst>
          </p:cNvPr>
          <p:cNvSpPr>
            <a:spLocks noGrp="1"/>
          </p:cNvSpPr>
          <p:nvPr>
            <p:ph type="title"/>
          </p:nvPr>
        </p:nvSpPr>
        <p:spPr/>
        <p:txBody>
          <a:bodyPr>
            <a:normAutofit/>
          </a:bodyPr>
          <a:lstStyle/>
          <a:p>
            <a:r>
              <a:rPr lang="en-US" sz="3200" dirty="0">
                <a:solidFill>
                  <a:schemeClr val="tx1">
                    <a:lumMod val="65000"/>
                    <a:lumOff val="35000"/>
                  </a:schemeClr>
                </a:solidFill>
                <a:latin typeface="DIN 2014 Light" panose="020B0404020202020204" pitchFamily="34" charset="77"/>
                <a:cs typeface="+mn-cs"/>
              </a:rPr>
              <a:t>ACCIDENTAL INJURY, CRITICAL ILLNESS &amp; HOSPITAL INDEMNITY INSURANCE</a:t>
            </a:r>
          </a:p>
        </p:txBody>
      </p:sp>
      <p:sp>
        <p:nvSpPr>
          <p:cNvPr id="8" name="Text Placeholder 7">
            <a:extLst>
              <a:ext uri="{FF2B5EF4-FFF2-40B4-BE49-F238E27FC236}">
                <a16:creationId xmlns:a16="http://schemas.microsoft.com/office/drawing/2014/main" id="{A3295C3E-38AE-06EC-DFF5-A7F460BAD7A4}"/>
              </a:ext>
            </a:extLst>
          </p:cNvPr>
          <p:cNvSpPr>
            <a:spLocks noGrp="1"/>
          </p:cNvSpPr>
          <p:nvPr>
            <p:ph type="body" idx="13"/>
          </p:nvPr>
        </p:nvSpPr>
        <p:spPr/>
        <p:txBody>
          <a:bodyPr/>
          <a:lstStyle/>
          <a:p>
            <a:endParaRPr lang="en-US" dirty="0"/>
          </a:p>
          <a:p>
            <a:r>
              <a:rPr lang="en-US" dirty="0"/>
              <a:t>Administered by </a:t>
            </a:r>
          </a:p>
          <a:p>
            <a:r>
              <a:rPr lang="en-US" dirty="0"/>
              <a:t>UNUM</a:t>
            </a:r>
          </a:p>
        </p:txBody>
      </p:sp>
    </p:spTree>
    <p:extLst>
      <p:ext uri="{BB962C8B-B14F-4D97-AF65-F5344CB8AC3E}">
        <p14:creationId xmlns:p14="http://schemas.microsoft.com/office/powerpoint/2010/main" val="22536444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83336-83BD-A8B7-4586-170DE5BD651D}"/>
              </a:ext>
            </a:extLst>
          </p:cNvPr>
          <p:cNvSpPr>
            <a:spLocks noGrp="1"/>
          </p:cNvSpPr>
          <p:nvPr>
            <p:ph type="title"/>
          </p:nvPr>
        </p:nvSpPr>
        <p:spPr/>
        <p:txBody>
          <a:bodyPr/>
          <a:lstStyle/>
          <a:p>
            <a:r>
              <a:rPr lang="en-US" dirty="0"/>
              <a:t>ACCIDENTAL INJURY INSURANCE</a:t>
            </a:r>
          </a:p>
        </p:txBody>
      </p:sp>
      <p:sp>
        <p:nvSpPr>
          <p:cNvPr id="3" name="Content Placeholder 2">
            <a:extLst>
              <a:ext uri="{FF2B5EF4-FFF2-40B4-BE49-F238E27FC236}">
                <a16:creationId xmlns:a16="http://schemas.microsoft.com/office/drawing/2014/main" id="{CBDE5CA3-ADC1-C740-6E60-8EF323AEE4A6}"/>
              </a:ext>
            </a:extLst>
          </p:cNvPr>
          <p:cNvSpPr>
            <a:spLocks noGrp="1"/>
          </p:cNvSpPr>
          <p:nvPr>
            <p:ph idx="1"/>
          </p:nvPr>
        </p:nvSpPr>
        <p:spPr/>
        <p:txBody>
          <a:bodyPr/>
          <a:lstStyle/>
          <a:p>
            <a:r>
              <a:rPr lang="en-US" dirty="0"/>
              <a:t>Accidental Injury Insurance pays a fixed benefit according to the schedule. This is a group accident “off the job” insurance policy. </a:t>
            </a:r>
          </a:p>
          <a:p>
            <a:endParaRPr lang="en-US" b="0" dirty="0"/>
          </a:p>
          <a:p>
            <a:r>
              <a:rPr lang="en-US" b="0" dirty="0"/>
              <a:t>Examples</a:t>
            </a:r>
          </a:p>
          <a:p>
            <a:pPr marL="285750" indent="-285750">
              <a:buFont typeface="Arial" panose="020B0604020202020204" pitchFamily="34" charset="0"/>
              <a:buChar char="•"/>
            </a:pPr>
            <a:r>
              <a:rPr lang="en-US" b="0" dirty="0"/>
              <a:t>Emergency Care Treatment: $75</a:t>
            </a:r>
          </a:p>
          <a:p>
            <a:pPr marL="285750" indent="-285750">
              <a:buFont typeface="Arial" panose="020B0604020202020204" pitchFamily="34" charset="0"/>
              <a:buChar char="•"/>
            </a:pPr>
            <a:r>
              <a:rPr lang="en-US" b="0" dirty="0"/>
              <a:t>Physician Office Visit, includes Urgent Care $50</a:t>
            </a:r>
          </a:p>
          <a:p>
            <a:pPr marL="285750" indent="-285750">
              <a:buFont typeface="Arial" panose="020B0604020202020204" pitchFamily="34" charset="0"/>
              <a:buChar char="•"/>
            </a:pPr>
            <a:r>
              <a:rPr lang="en-US" b="0" dirty="0"/>
              <a:t>Hospital Stay $250 per day</a:t>
            </a:r>
          </a:p>
          <a:p>
            <a:r>
              <a:rPr lang="en-US" b="0" dirty="0"/>
              <a:t>Accidental Injury insurance can be purchased independently or alongside an Enstor medical plan, to help supplement your coverage. However, you must enroll yourself in order to enroll your spouse. Limitations and exclusions may apply.</a:t>
            </a:r>
          </a:p>
          <a:p>
            <a:r>
              <a:rPr lang="en-US" dirty="0"/>
              <a:t>Accidental Injury cost is based on plan choice and tier.</a:t>
            </a:r>
          </a:p>
          <a:p>
            <a:endParaRPr lang="en-US" dirty="0"/>
          </a:p>
        </p:txBody>
      </p:sp>
      <p:sp>
        <p:nvSpPr>
          <p:cNvPr id="2" name="Rectangle 1">
            <a:extLst>
              <a:ext uri="{FF2B5EF4-FFF2-40B4-BE49-F238E27FC236}">
                <a16:creationId xmlns:a16="http://schemas.microsoft.com/office/drawing/2014/main" id="{64D616F7-A646-090A-02CD-36570BD1A809}"/>
              </a:ext>
            </a:extLst>
          </p:cNvPr>
          <p:cNvSpPr/>
          <p:nvPr/>
        </p:nvSpPr>
        <p:spPr>
          <a:xfrm>
            <a:off x="358800" y="5400205"/>
            <a:ext cx="8426399" cy="338554"/>
          </a:xfrm>
          <a:prstGeom prst="rect">
            <a:avLst/>
          </a:prstGeom>
          <a:solidFill>
            <a:srgbClr val="FFC200"/>
          </a:solidFill>
        </p:spPr>
        <p:txBody>
          <a:bodyPr wrap="square">
            <a:spAutoFit/>
          </a:bodyPr>
          <a:lstStyle/>
          <a:p>
            <a:pPr algn="ctr"/>
            <a:r>
              <a:rPr lang="en-US" sz="1600" dirty="0">
                <a:latin typeface="DIN 2014 Light" panose="020B0404020202020204"/>
              </a:rPr>
              <a:t>Please review the plan documents for more information regarding coverage and cost.</a:t>
            </a:r>
          </a:p>
        </p:txBody>
      </p:sp>
      <p:pic>
        <p:nvPicPr>
          <p:cNvPr id="5" name="Picture 4">
            <a:extLst>
              <a:ext uri="{FF2B5EF4-FFF2-40B4-BE49-F238E27FC236}">
                <a16:creationId xmlns:a16="http://schemas.microsoft.com/office/drawing/2014/main" id="{20C5A19F-38D2-ECDB-CEAE-F3C640F75148}"/>
              </a:ext>
            </a:extLst>
          </p:cNvPr>
          <p:cNvPicPr>
            <a:picLocks noChangeAspect="1"/>
          </p:cNvPicPr>
          <p:nvPr/>
        </p:nvPicPr>
        <p:blipFill>
          <a:blip r:embed="rId3"/>
          <a:stretch>
            <a:fillRect/>
          </a:stretch>
        </p:blipFill>
        <p:spPr>
          <a:xfrm>
            <a:off x="300233" y="6352855"/>
            <a:ext cx="1104900" cy="495300"/>
          </a:xfrm>
          <a:prstGeom prst="rect">
            <a:avLst/>
          </a:prstGeom>
        </p:spPr>
      </p:pic>
    </p:spTree>
    <p:extLst>
      <p:ext uri="{BB962C8B-B14F-4D97-AF65-F5344CB8AC3E}">
        <p14:creationId xmlns:p14="http://schemas.microsoft.com/office/powerpoint/2010/main" val="12062612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83336-83BD-A8B7-4586-170DE5BD651D}"/>
              </a:ext>
            </a:extLst>
          </p:cNvPr>
          <p:cNvSpPr>
            <a:spLocks noGrp="1"/>
          </p:cNvSpPr>
          <p:nvPr>
            <p:ph type="title"/>
          </p:nvPr>
        </p:nvSpPr>
        <p:spPr/>
        <p:txBody>
          <a:bodyPr/>
          <a:lstStyle/>
          <a:p>
            <a:r>
              <a:rPr lang="en-US" dirty="0"/>
              <a:t>CRITICAL ILLNESS INSURANCE</a:t>
            </a:r>
          </a:p>
        </p:txBody>
      </p:sp>
      <p:sp>
        <p:nvSpPr>
          <p:cNvPr id="3" name="Content Placeholder 2">
            <a:extLst>
              <a:ext uri="{FF2B5EF4-FFF2-40B4-BE49-F238E27FC236}">
                <a16:creationId xmlns:a16="http://schemas.microsoft.com/office/drawing/2014/main" id="{CBDE5CA3-ADC1-C740-6E60-8EF323AEE4A6}"/>
              </a:ext>
            </a:extLst>
          </p:cNvPr>
          <p:cNvSpPr>
            <a:spLocks noGrp="1"/>
          </p:cNvSpPr>
          <p:nvPr>
            <p:ph idx="1"/>
          </p:nvPr>
        </p:nvSpPr>
        <p:spPr/>
        <p:txBody>
          <a:bodyPr/>
          <a:lstStyle/>
          <a:p>
            <a:r>
              <a:rPr lang="en-US" dirty="0"/>
              <a:t>We know that everyone has different needs when coping with a critical illness. With your UNUM Critical Illness insurance, you receive a lump sum payment if you are diagnosed with a covered critical illness, like cancer, heart attack or stroke. </a:t>
            </a:r>
          </a:p>
          <a:p>
            <a:r>
              <a:rPr lang="en-US" b="0" dirty="0"/>
              <a:t>You choose how to spend or save your benefit. It can be used for expenses, such as:</a:t>
            </a:r>
          </a:p>
          <a:p>
            <a:pPr marL="285750" indent="-285750">
              <a:buFont typeface="Arial" panose="020B0604020202020204" pitchFamily="34" charset="0"/>
              <a:buChar char="•"/>
            </a:pPr>
            <a:r>
              <a:rPr lang="en-US" b="0" dirty="0"/>
              <a:t>Paying for childcare or help around the house</a:t>
            </a:r>
          </a:p>
          <a:p>
            <a:pPr marL="285750" indent="-285750">
              <a:buFont typeface="Arial" panose="020B0604020202020204" pitchFamily="34" charset="0"/>
              <a:buChar char="•"/>
            </a:pPr>
            <a:r>
              <a:rPr lang="en-US" b="0" dirty="0"/>
              <a:t>Travel costs to see a specialist</a:t>
            </a:r>
          </a:p>
          <a:p>
            <a:pPr marL="285750" indent="-285750">
              <a:buFont typeface="Arial" panose="020B0604020202020204" pitchFamily="34" charset="0"/>
              <a:buChar char="•"/>
            </a:pPr>
            <a:r>
              <a:rPr lang="en-US" b="0" dirty="0"/>
              <a:t>Medical treatment and doctor visits</a:t>
            </a:r>
          </a:p>
          <a:p>
            <a:pPr marL="285750" indent="-285750">
              <a:buFont typeface="Arial" panose="020B0604020202020204" pitchFamily="34" charset="0"/>
              <a:buChar char="•"/>
            </a:pPr>
            <a:r>
              <a:rPr lang="en-US" b="0" dirty="0"/>
              <a:t>Copays and deductibles</a:t>
            </a:r>
          </a:p>
          <a:p>
            <a:pPr marL="285750" indent="-285750">
              <a:buFont typeface="Arial" panose="020B0604020202020204" pitchFamily="34" charset="0"/>
              <a:buChar char="•"/>
            </a:pPr>
            <a:r>
              <a:rPr lang="en-US" b="0" dirty="0"/>
              <a:t>Prescription drug costs</a:t>
            </a:r>
          </a:p>
          <a:p>
            <a:r>
              <a:rPr lang="en-US" b="0" dirty="0"/>
              <a:t>Critical Illness insurance can be purchased independently or alongside a Enstor medical plan, to help supplement your coverage. However, you must enroll yourself in order to enroll your spouse. Limitations and exclusions may apply. </a:t>
            </a:r>
          </a:p>
          <a:p>
            <a:r>
              <a:rPr lang="en-US" dirty="0"/>
              <a:t>Critical Illness cost is calculated based on age and election amount.</a:t>
            </a:r>
          </a:p>
          <a:p>
            <a:endParaRPr lang="en-US" b="0" dirty="0"/>
          </a:p>
          <a:p>
            <a:endParaRPr lang="en-US" dirty="0"/>
          </a:p>
        </p:txBody>
      </p:sp>
      <p:sp>
        <p:nvSpPr>
          <p:cNvPr id="2" name="Rectangle 1">
            <a:extLst>
              <a:ext uri="{FF2B5EF4-FFF2-40B4-BE49-F238E27FC236}">
                <a16:creationId xmlns:a16="http://schemas.microsoft.com/office/drawing/2014/main" id="{64D616F7-A646-090A-02CD-36570BD1A809}"/>
              </a:ext>
            </a:extLst>
          </p:cNvPr>
          <p:cNvSpPr/>
          <p:nvPr/>
        </p:nvSpPr>
        <p:spPr>
          <a:xfrm>
            <a:off x="358801" y="5845024"/>
            <a:ext cx="8426399" cy="338554"/>
          </a:xfrm>
          <a:prstGeom prst="rect">
            <a:avLst/>
          </a:prstGeom>
          <a:solidFill>
            <a:srgbClr val="FFC200"/>
          </a:solidFill>
        </p:spPr>
        <p:txBody>
          <a:bodyPr wrap="square">
            <a:spAutoFit/>
          </a:bodyPr>
          <a:lstStyle/>
          <a:p>
            <a:pPr algn="ctr"/>
            <a:r>
              <a:rPr lang="en-US" sz="1600" dirty="0">
                <a:latin typeface="DIN 2014 Light" panose="020B0404020202020204"/>
              </a:rPr>
              <a:t>Please review the plan documents for more information regarding coverage and cost.</a:t>
            </a:r>
          </a:p>
        </p:txBody>
      </p:sp>
      <p:pic>
        <p:nvPicPr>
          <p:cNvPr id="5" name="Picture 4">
            <a:extLst>
              <a:ext uri="{FF2B5EF4-FFF2-40B4-BE49-F238E27FC236}">
                <a16:creationId xmlns:a16="http://schemas.microsoft.com/office/drawing/2014/main" id="{92182DB5-45F6-7E51-BF39-AC871D58C3D8}"/>
              </a:ext>
            </a:extLst>
          </p:cNvPr>
          <p:cNvPicPr>
            <a:picLocks noChangeAspect="1"/>
          </p:cNvPicPr>
          <p:nvPr/>
        </p:nvPicPr>
        <p:blipFill>
          <a:blip r:embed="rId3"/>
          <a:stretch>
            <a:fillRect/>
          </a:stretch>
        </p:blipFill>
        <p:spPr>
          <a:xfrm>
            <a:off x="358801" y="6362700"/>
            <a:ext cx="1104900" cy="495300"/>
          </a:xfrm>
          <a:prstGeom prst="rect">
            <a:avLst/>
          </a:prstGeom>
        </p:spPr>
      </p:pic>
    </p:spTree>
    <p:extLst>
      <p:ext uri="{BB962C8B-B14F-4D97-AF65-F5344CB8AC3E}">
        <p14:creationId xmlns:p14="http://schemas.microsoft.com/office/powerpoint/2010/main" val="1477848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83336-83BD-A8B7-4586-170DE5BD651D}"/>
              </a:ext>
            </a:extLst>
          </p:cNvPr>
          <p:cNvSpPr>
            <a:spLocks noGrp="1"/>
          </p:cNvSpPr>
          <p:nvPr>
            <p:ph type="title"/>
          </p:nvPr>
        </p:nvSpPr>
        <p:spPr/>
        <p:txBody>
          <a:bodyPr/>
          <a:lstStyle/>
          <a:p>
            <a:r>
              <a:rPr lang="en-US" dirty="0"/>
              <a:t>HOSPITAL INDEMNITY INSURANCE</a:t>
            </a:r>
          </a:p>
        </p:txBody>
      </p:sp>
      <p:sp>
        <p:nvSpPr>
          <p:cNvPr id="3" name="Content Placeholder 2">
            <a:extLst>
              <a:ext uri="{FF2B5EF4-FFF2-40B4-BE49-F238E27FC236}">
                <a16:creationId xmlns:a16="http://schemas.microsoft.com/office/drawing/2014/main" id="{CBDE5CA3-ADC1-C740-6E60-8EF323AEE4A6}"/>
              </a:ext>
            </a:extLst>
          </p:cNvPr>
          <p:cNvSpPr>
            <a:spLocks noGrp="1"/>
          </p:cNvSpPr>
          <p:nvPr>
            <p:ph idx="1"/>
          </p:nvPr>
        </p:nvSpPr>
        <p:spPr/>
        <p:txBody>
          <a:bodyPr>
            <a:normAutofit/>
          </a:bodyPr>
          <a:lstStyle/>
          <a:p>
            <a:r>
              <a:rPr lang="en-US" dirty="0"/>
              <a:t>A hospital stay can happen at any time, and it can be costly. UNUM Hospital Indemnity insurance helps you and your loved ones have additional financial protection. We can help cover these unexpected events – so you can focus on getting better.</a:t>
            </a:r>
            <a:br>
              <a:rPr lang="en-US" dirty="0"/>
            </a:br>
            <a:br>
              <a:rPr lang="en-US" dirty="0"/>
            </a:br>
            <a:r>
              <a:rPr lang="en-US" b="0" dirty="0"/>
              <a:t>With Hospital Indemnity insurance, you get a benefit paid directly to the covered person, unless otherwise assigned, after a covered hospitalization resulting from a covered injury or illness. You can use the money to help pay for: </a:t>
            </a:r>
          </a:p>
          <a:p>
            <a:pPr marL="285750" indent="-285750">
              <a:buFont typeface="Arial" panose="020B0604020202020204" pitchFamily="34" charset="0"/>
              <a:buChar char="•"/>
            </a:pPr>
            <a:r>
              <a:rPr lang="en-US" b="0" dirty="0"/>
              <a:t>Paying for childcare or help around the house</a:t>
            </a:r>
          </a:p>
          <a:p>
            <a:pPr marL="285750" indent="-285750">
              <a:buFont typeface="Arial" panose="020B0604020202020204" pitchFamily="34" charset="0"/>
              <a:buChar char="•"/>
            </a:pPr>
            <a:r>
              <a:rPr lang="en-US" b="0" dirty="0"/>
              <a:t>Copays, deductibles or coinsurance</a:t>
            </a:r>
          </a:p>
          <a:p>
            <a:pPr marL="285750" indent="-285750">
              <a:buFont typeface="Arial" panose="020B0604020202020204" pitchFamily="34" charset="0"/>
              <a:buChar char="•"/>
            </a:pPr>
            <a:r>
              <a:rPr lang="en-US" b="0" dirty="0"/>
              <a:t>Follow-up care </a:t>
            </a:r>
          </a:p>
          <a:p>
            <a:r>
              <a:rPr lang="en-US" b="0" dirty="0"/>
              <a:t>Hospital Indemnity insurance can be purchased independently or alongside a Enstor medical plan, to help supplement your coverage. Limitations and exclusions may apply. Please review the plan documents for more information.</a:t>
            </a:r>
          </a:p>
          <a:p>
            <a:r>
              <a:rPr lang="en-US" dirty="0"/>
              <a:t>Hospital Care Insurance is calculated based on age and election amount.</a:t>
            </a:r>
          </a:p>
          <a:p>
            <a:endParaRPr lang="en-US" b="0" dirty="0"/>
          </a:p>
          <a:p>
            <a:endParaRPr lang="en-US" dirty="0"/>
          </a:p>
        </p:txBody>
      </p:sp>
      <p:sp>
        <p:nvSpPr>
          <p:cNvPr id="2" name="Rectangle 1">
            <a:extLst>
              <a:ext uri="{FF2B5EF4-FFF2-40B4-BE49-F238E27FC236}">
                <a16:creationId xmlns:a16="http://schemas.microsoft.com/office/drawing/2014/main" id="{64D616F7-A646-090A-02CD-36570BD1A809}"/>
              </a:ext>
            </a:extLst>
          </p:cNvPr>
          <p:cNvSpPr/>
          <p:nvPr/>
        </p:nvSpPr>
        <p:spPr>
          <a:xfrm>
            <a:off x="358801" y="5845024"/>
            <a:ext cx="8426399" cy="338554"/>
          </a:xfrm>
          <a:prstGeom prst="rect">
            <a:avLst/>
          </a:prstGeom>
          <a:solidFill>
            <a:srgbClr val="FFC200"/>
          </a:solidFill>
        </p:spPr>
        <p:txBody>
          <a:bodyPr wrap="square">
            <a:spAutoFit/>
          </a:bodyPr>
          <a:lstStyle/>
          <a:p>
            <a:pPr algn="ctr"/>
            <a:r>
              <a:rPr lang="en-US" sz="1600" dirty="0">
                <a:latin typeface="DIN 2014 Light" panose="020B0404020202020204"/>
              </a:rPr>
              <a:t>Please review the plan documents for more information regarding coverage and cost.</a:t>
            </a:r>
          </a:p>
        </p:txBody>
      </p:sp>
      <p:pic>
        <p:nvPicPr>
          <p:cNvPr id="5" name="Picture 4">
            <a:extLst>
              <a:ext uri="{FF2B5EF4-FFF2-40B4-BE49-F238E27FC236}">
                <a16:creationId xmlns:a16="http://schemas.microsoft.com/office/drawing/2014/main" id="{F1570AE2-8AC2-FDD5-8EC6-E06D13953A98}"/>
              </a:ext>
            </a:extLst>
          </p:cNvPr>
          <p:cNvPicPr>
            <a:picLocks noChangeAspect="1"/>
          </p:cNvPicPr>
          <p:nvPr/>
        </p:nvPicPr>
        <p:blipFill>
          <a:blip r:embed="rId3"/>
          <a:stretch>
            <a:fillRect/>
          </a:stretch>
        </p:blipFill>
        <p:spPr>
          <a:xfrm>
            <a:off x="358800" y="6362700"/>
            <a:ext cx="1104900" cy="495300"/>
          </a:xfrm>
          <a:prstGeom prst="rect">
            <a:avLst/>
          </a:prstGeom>
        </p:spPr>
      </p:pic>
    </p:spTree>
    <p:extLst>
      <p:ext uri="{BB962C8B-B14F-4D97-AF65-F5344CB8AC3E}">
        <p14:creationId xmlns:p14="http://schemas.microsoft.com/office/powerpoint/2010/main" val="23017419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03B7FB-EF4E-637B-EC4E-31B8A34B1B7E}"/>
              </a:ext>
            </a:extLst>
          </p:cNvPr>
          <p:cNvSpPr>
            <a:spLocks noGrp="1"/>
          </p:cNvSpPr>
          <p:nvPr>
            <p:ph type="title"/>
          </p:nvPr>
        </p:nvSpPr>
        <p:spPr/>
        <p:txBody>
          <a:bodyPr>
            <a:normAutofit/>
          </a:bodyPr>
          <a:lstStyle/>
          <a:p>
            <a:r>
              <a:rPr lang="en-US" sz="3200" dirty="0">
                <a:solidFill>
                  <a:schemeClr val="tx1">
                    <a:lumMod val="65000"/>
                    <a:lumOff val="35000"/>
                  </a:schemeClr>
                </a:solidFill>
                <a:latin typeface="DIN 2014 Light" panose="020B0404020202020204" pitchFamily="34" charset="77"/>
                <a:cs typeface="+mn-cs"/>
              </a:rPr>
              <a:t>IDENTITY THEFT PROTECTION</a:t>
            </a:r>
          </a:p>
        </p:txBody>
      </p:sp>
      <p:sp>
        <p:nvSpPr>
          <p:cNvPr id="8" name="Text Placeholder 7">
            <a:extLst>
              <a:ext uri="{FF2B5EF4-FFF2-40B4-BE49-F238E27FC236}">
                <a16:creationId xmlns:a16="http://schemas.microsoft.com/office/drawing/2014/main" id="{A3295C3E-38AE-06EC-DFF5-A7F460BAD7A4}"/>
              </a:ext>
            </a:extLst>
          </p:cNvPr>
          <p:cNvSpPr>
            <a:spLocks noGrp="1"/>
          </p:cNvSpPr>
          <p:nvPr>
            <p:ph type="body" idx="13"/>
          </p:nvPr>
        </p:nvSpPr>
        <p:spPr/>
        <p:txBody>
          <a:bodyPr/>
          <a:lstStyle/>
          <a:p>
            <a:endParaRPr lang="en-US" dirty="0"/>
          </a:p>
          <a:p>
            <a:r>
              <a:rPr lang="en-US" dirty="0"/>
              <a:t>Administered by </a:t>
            </a:r>
          </a:p>
          <a:p>
            <a:r>
              <a:rPr lang="en-US" dirty="0"/>
              <a:t>Norton LifeLock</a:t>
            </a:r>
          </a:p>
        </p:txBody>
      </p:sp>
    </p:spTree>
    <p:extLst>
      <p:ext uri="{BB962C8B-B14F-4D97-AF65-F5344CB8AC3E}">
        <p14:creationId xmlns:p14="http://schemas.microsoft.com/office/powerpoint/2010/main" val="16895409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78E9557E-16EE-5C3B-4A5A-A2692B1F78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004" y="2866735"/>
            <a:ext cx="8615302" cy="317063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62BAC39-E5A8-D28E-21D3-F5657CAA35AF}"/>
              </a:ext>
            </a:extLst>
          </p:cNvPr>
          <p:cNvSpPr>
            <a:spLocks noGrp="1"/>
          </p:cNvSpPr>
          <p:nvPr>
            <p:ph type="title"/>
          </p:nvPr>
        </p:nvSpPr>
        <p:spPr/>
        <p:txBody>
          <a:bodyPr/>
          <a:lstStyle/>
          <a:p>
            <a:r>
              <a:rPr lang="en-US" dirty="0"/>
              <a:t>IDENTITY THEFT PROTECTION</a:t>
            </a:r>
          </a:p>
        </p:txBody>
      </p:sp>
      <p:sp>
        <p:nvSpPr>
          <p:cNvPr id="5" name="Content Placeholder 4">
            <a:extLst>
              <a:ext uri="{FF2B5EF4-FFF2-40B4-BE49-F238E27FC236}">
                <a16:creationId xmlns:a16="http://schemas.microsoft.com/office/drawing/2014/main" id="{8BD42CC4-E497-E824-A1C9-E9E2849CE7D8}"/>
              </a:ext>
            </a:extLst>
          </p:cNvPr>
          <p:cNvSpPr>
            <a:spLocks noGrp="1"/>
          </p:cNvSpPr>
          <p:nvPr>
            <p:ph idx="1"/>
          </p:nvPr>
        </p:nvSpPr>
        <p:spPr>
          <a:xfrm>
            <a:off x="358801" y="1044071"/>
            <a:ext cx="6727799" cy="4769857"/>
          </a:xfrm>
        </p:spPr>
        <p:txBody>
          <a:bodyPr>
            <a:normAutofit/>
          </a:bodyPr>
          <a:lstStyle/>
          <a:p>
            <a:r>
              <a:rPr lang="en-US" sz="1500" b="0" dirty="0"/>
              <a:t>To ensure that your identity, devices and privacy have the protection you need, Enstor offers Norton LifeLock’s Identity Theft Protection Program. </a:t>
            </a:r>
          </a:p>
          <a:p>
            <a:pPr marL="285750" indent="-285750">
              <a:buFont typeface="Arial" panose="020B0604020202020204" pitchFamily="34" charset="0"/>
              <a:buChar char="•"/>
            </a:pPr>
            <a:r>
              <a:rPr lang="en-US" sz="1500" b="0" dirty="0"/>
              <a:t>Identity Theft Protection</a:t>
            </a:r>
          </a:p>
          <a:p>
            <a:pPr marL="285750" indent="-285750">
              <a:buFont typeface="Arial" panose="020B0604020202020204" pitchFamily="34" charset="0"/>
              <a:buChar char="•"/>
            </a:pPr>
            <a:r>
              <a:rPr lang="en-US" sz="1500" b="0" dirty="0"/>
              <a:t>Device security</a:t>
            </a:r>
          </a:p>
          <a:p>
            <a:pPr marL="285750" indent="-285750">
              <a:buFont typeface="Arial" panose="020B0604020202020204" pitchFamily="34" charset="0"/>
              <a:buChar char="•"/>
            </a:pPr>
            <a:r>
              <a:rPr lang="en-US" sz="1500" b="0" dirty="0"/>
              <a:t>Online privacy </a:t>
            </a:r>
            <a:r>
              <a:rPr lang="en-US" sz="1500" b="0" i="1" dirty="0"/>
              <a:t>(Member must take action to activate this protection)</a:t>
            </a:r>
          </a:p>
          <a:p>
            <a:pPr marL="285750" indent="-285750">
              <a:buFont typeface="Arial" panose="020B0604020202020204" pitchFamily="34" charset="0"/>
              <a:buChar char="•"/>
            </a:pPr>
            <a:r>
              <a:rPr lang="en-US" sz="1500" b="0" dirty="0"/>
              <a:t>Parental control (</a:t>
            </a:r>
            <a:r>
              <a:rPr lang="en-US" sz="1500" b="0" i="1" dirty="0"/>
              <a:t>Member must take action to activate this protection)</a:t>
            </a:r>
          </a:p>
          <a:p>
            <a:r>
              <a:rPr lang="en-US" sz="1500" dirty="0"/>
              <a:t>Activate your membership in 3 easy steps</a:t>
            </a:r>
            <a:r>
              <a:rPr lang="en-US" sz="1500" b="0" dirty="0"/>
              <a:t>:</a:t>
            </a:r>
            <a:endParaRPr lang="en-US" b="0" dirty="0"/>
          </a:p>
        </p:txBody>
      </p:sp>
      <p:pic>
        <p:nvPicPr>
          <p:cNvPr id="2050" name="Picture 2">
            <a:extLst>
              <a:ext uri="{FF2B5EF4-FFF2-40B4-BE49-F238E27FC236}">
                <a16:creationId xmlns:a16="http://schemas.microsoft.com/office/drawing/2014/main" id="{3D14BD8C-1ECB-F533-9DF7-B095B314FC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7349" y="5588133"/>
            <a:ext cx="1847850" cy="5143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4970FFE-EE3C-411A-D9A6-814C53FF5F8C}"/>
              </a:ext>
            </a:extLst>
          </p:cNvPr>
          <p:cNvSpPr txBox="1"/>
          <p:nvPr/>
        </p:nvSpPr>
        <p:spPr>
          <a:xfrm>
            <a:off x="1391258" y="5538261"/>
            <a:ext cx="3289982" cy="830997"/>
          </a:xfrm>
          <a:prstGeom prst="rect">
            <a:avLst/>
          </a:prstGeom>
          <a:noFill/>
        </p:spPr>
        <p:txBody>
          <a:bodyPr wrap="square" rtlCol="0">
            <a:spAutoFit/>
          </a:bodyPr>
          <a:lstStyle/>
          <a:p>
            <a:r>
              <a:rPr lang="en-US" dirty="0"/>
              <a:t>					</a:t>
            </a:r>
            <a:r>
              <a:rPr lang="en-US" sz="1500" b="1" dirty="0">
                <a:solidFill>
                  <a:srgbClr val="004A98"/>
                </a:solidFill>
                <a:latin typeface="DIN Alternate" panose="020B0500000000000000" pitchFamily="34" charset="77"/>
              </a:rPr>
              <a:t>Cost</a:t>
            </a:r>
          </a:p>
          <a:p>
            <a:r>
              <a:rPr lang="en-US" sz="1500" b="1" dirty="0">
                <a:solidFill>
                  <a:srgbClr val="004A98"/>
                </a:solidFill>
                <a:latin typeface="DIN Alternate" panose="020B0500000000000000" pitchFamily="34" charset="77"/>
              </a:rPr>
              <a:t>Employee Only			</a:t>
            </a:r>
            <a:r>
              <a:rPr lang="en-US" sz="1500" dirty="0">
                <a:solidFill>
                  <a:srgbClr val="004A98"/>
                </a:solidFill>
                <a:latin typeface="DIN Alternate" panose="020B0500000000000000" pitchFamily="34" charset="77"/>
              </a:rPr>
              <a:t>$17.99</a:t>
            </a:r>
          </a:p>
          <a:p>
            <a:r>
              <a:rPr lang="en-US" sz="1500" b="1" dirty="0">
                <a:solidFill>
                  <a:srgbClr val="004A98"/>
                </a:solidFill>
                <a:latin typeface="DIN Alternate" panose="020B0500000000000000" pitchFamily="34" charset="77"/>
              </a:rPr>
              <a:t>Employee + Family		</a:t>
            </a:r>
            <a:r>
              <a:rPr lang="en-US" sz="1500" dirty="0">
                <a:solidFill>
                  <a:srgbClr val="004A98"/>
                </a:solidFill>
                <a:latin typeface="DIN Alternate" panose="020B0500000000000000" pitchFamily="34" charset="77"/>
              </a:rPr>
              <a:t>$32.98</a:t>
            </a:r>
          </a:p>
        </p:txBody>
      </p:sp>
    </p:spTree>
    <p:extLst>
      <p:ext uri="{BB962C8B-B14F-4D97-AF65-F5344CB8AC3E}">
        <p14:creationId xmlns:p14="http://schemas.microsoft.com/office/powerpoint/2010/main" val="2040273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ED78D9-8C5E-C180-DEE8-82F30D78EA9F}"/>
              </a:ext>
            </a:extLst>
          </p:cNvPr>
          <p:cNvSpPr>
            <a:spLocks noGrp="1"/>
          </p:cNvSpPr>
          <p:nvPr>
            <p:ph idx="1"/>
          </p:nvPr>
        </p:nvSpPr>
        <p:spPr/>
        <p:txBody>
          <a:bodyPr>
            <a:normAutofit/>
          </a:bodyPr>
          <a:lstStyle/>
          <a:p>
            <a:pPr marL="285750" indent="-285750">
              <a:buFont typeface="Arial" panose="020B0604020202020204" pitchFamily="34" charset="0"/>
              <a:buChar char="•"/>
            </a:pPr>
            <a:r>
              <a:rPr lang="en-US" sz="1500" b="0" dirty="0"/>
              <a:t>We will continue to offer medical and dental coverage through BCBS. There are a few plan design updates for both the HDHP and PPO options. Employer contributions to the HSA will increase slightly for 2026.</a:t>
            </a:r>
          </a:p>
          <a:p>
            <a:pPr marL="285750" indent="-285750">
              <a:buFont typeface="Arial" panose="020B0604020202020204" pitchFamily="34" charset="0"/>
              <a:buChar char="•"/>
            </a:pPr>
            <a:r>
              <a:rPr lang="en-US" sz="1500" b="0" dirty="0"/>
              <a:t>We are switching to UNUM for STD, LTD, Life and AD&amp;D.  Life insurance is the only plan that will remain the same if you don’t make any changes during enrollment. If you’d like to adjust your coverage over the Guaranteed issue amount, you’ll need to take action by submitting an Evidence of Insurability.</a:t>
            </a:r>
          </a:p>
          <a:p>
            <a:pPr marL="285750" indent="-285750">
              <a:buFont typeface="Arial" panose="020B0604020202020204" pitchFamily="34" charset="0"/>
              <a:buChar char="•"/>
            </a:pPr>
            <a:r>
              <a:rPr lang="en-US" sz="1500" b="0" dirty="0"/>
              <a:t>Employee contributions for medical and dental coverage will increase slightly, while vision contributions the same for 2026.</a:t>
            </a:r>
          </a:p>
          <a:p>
            <a:pPr marL="285750" indent="-285750">
              <a:buFont typeface="Arial" panose="020B0604020202020204" pitchFamily="34" charset="0"/>
              <a:buChar char="•"/>
            </a:pPr>
            <a:r>
              <a:rPr lang="en-US" sz="1500" b="0" dirty="0"/>
              <a:t>Please note there are 27 pay periods in 2026 (instead of 26).  Benefit materials will reflect cost distribution over 27 pay periods.   </a:t>
            </a:r>
          </a:p>
          <a:p>
            <a:pPr marL="285750" indent="-285750">
              <a:buFont typeface="Arial" panose="020B0604020202020204" pitchFamily="34" charset="0"/>
              <a:buChar char="•"/>
            </a:pPr>
            <a:endParaRPr lang="en-US" b="0" dirty="0"/>
          </a:p>
          <a:p>
            <a:endParaRPr lang="en-US" dirty="0"/>
          </a:p>
        </p:txBody>
      </p:sp>
      <p:sp>
        <p:nvSpPr>
          <p:cNvPr id="3" name="Title 2">
            <a:extLst>
              <a:ext uri="{FF2B5EF4-FFF2-40B4-BE49-F238E27FC236}">
                <a16:creationId xmlns:a16="http://schemas.microsoft.com/office/drawing/2014/main" id="{560F43C8-D95B-DFB9-EC51-BB3B7F3C1733}"/>
              </a:ext>
            </a:extLst>
          </p:cNvPr>
          <p:cNvSpPr>
            <a:spLocks noGrp="1"/>
          </p:cNvSpPr>
          <p:nvPr>
            <p:ph type="title"/>
          </p:nvPr>
        </p:nvSpPr>
        <p:spPr>
          <a:xfrm>
            <a:off x="358800" y="0"/>
            <a:ext cx="7149439" cy="904239"/>
          </a:xfrm>
        </p:spPr>
        <p:txBody>
          <a:bodyPr/>
          <a:lstStyle/>
          <a:p>
            <a:r>
              <a:rPr lang="en-US" dirty="0"/>
              <a:t>WHAT’S NEW FOR 2026?</a:t>
            </a:r>
          </a:p>
        </p:txBody>
      </p:sp>
    </p:spTree>
    <p:extLst>
      <p:ext uri="{BB962C8B-B14F-4D97-AF65-F5344CB8AC3E}">
        <p14:creationId xmlns:p14="http://schemas.microsoft.com/office/powerpoint/2010/main" val="36634182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03B7FB-EF4E-637B-EC4E-31B8A34B1B7E}"/>
              </a:ext>
            </a:extLst>
          </p:cNvPr>
          <p:cNvSpPr>
            <a:spLocks noGrp="1"/>
          </p:cNvSpPr>
          <p:nvPr>
            <p:ph type="title"/>
          </p:nvPr>
        </p:nvSpPr>
        <p:spPr/>
        <p:txBody>
          <a:bodyPr>
            <a:normAutofit/>
          </a:bodyPr>
          <a:lstStyle/>
          <a:p>
            <a:r>
              <a:rPr lang="en-US" sz="3200" dirty="0">
                <a:solidFill>
                  <a:schemeClr val="tx1">
                    <a:lumMod val="65000"/>
                    <a:lumOff val="35000"/>
                  </a:schemeClr>
                </a:solidFill>
                <a:latin typeface="DIN 2014 Light" panose="020B0404020202020204" pitchFamily="34" charset="77"/>
                <a:cs typeface="+mn-cs"/>
              </a:rPr>
              <a:t>RETIREMENT ACCOUNT</a:t>
            </a:r>
          </a:p>
        </p:txBody>
      </p:sp>
      <p:sp>
        <p:nvSpPr>
          <p:cNvPr id="8" name="Text Placeholder 7">
            <a:extLst>
              <a:ext uri="{FF2B5EF4-FFF2-40B4-BE49-F238E27FC236}">
                <a16:creationId xmlns:a16="http://schemas.microsoft.com/office/drawing/2014/main" id="{A3295C3E-38AE-06EC-DFF5-A7F460BAD7A4}"/>
              </a:ext>
            </a:extLst>
          </p:cNvPr>
          <p:cNvSpPr>
            <a:spLocks noGrp="1"/>
          </p:cNvSpPr>
          <p:nvPr>
            <p:ph type="body" idx="13"/>
          </p:nvPr>
        </p:nvSpPr>
        <p:spPr/>
        <p:txBody>
          <a:bodyPr/>
          <a:lstStyle/>
          <a:p>
            <a:endParaRPr lang="en-US" dirty="0"/>
          </a:p>
          <a:p>
            <a:r>
              <a:rPr lang="en-US" dirty="0"/>
              <a:t>Administered by </a:t>
            </a:r>
          </a:p>
          <a:p>
            <a:r>
              <a:rPr lang="en-US" dirty="0"/>
              <a:t>Empower Retirement</a:t>
            </a:r>
          </a:p>
        </p:txBody>
      </p:sp>
    </p:spTree>
    <p:extLst>
      <p:ext uri="{BB962C8B-B14F-4D97-AF65-F5344CB8AC3E}">
        <p14:creationId xmlns:p14="http://schemas.microsoft.com/office/powerpoint/2010/main" val="1327833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83336-83BD-A8B7-4586-170DE5BD651D}"/>
              </a:ext>
            </a:extLst>
          </p:cNvPr>
          <p:cNvSpPr>
            <a:spLocks noGrp="1"/>
          </p:cNvSpPr>
          <p:nvPr>
            <p:ph type="title"/>
          </p:nvPr>
        </p:nvSpPr>
        <p:spPr/>
        <p:txBody>
          <a:bodyPr/>
          <a:lstStyle/>
          <a:p>
            <a:r>
              <a:rPr lang="en-US"/>
              <a:t>401(k)</a:t>
            </a:r>
            <a:endParaRPr lang="en-US" dirty="0"/>
          </a:p>
        </p:txBody>
      </p:sp>
      <p:sp>
        <p:nvSpPr>
          <p:cNvPr id="3" name="Content Placeholder 2">
            <a:extLst>
              <a:ext uri="{FF2B5EF4-FFF2-40B4-BE49-F238E27FC236}">
                <a16:creationId xmlns:a16="http://schemas.microsoft.com/office/drawing/2014/main" id="{CBDE5CA3-ADC1-C740-6E60-8EF323AEE4A6}"/>
              </a:ext>
            </a:extLst>
          </p:cNvPr>
          <p:cNvSpPr>
            <a:spLocks noGrp="1"/>
          </p:cNvSpPr>
          <p:nvPr>
            <p:ph idx="1"/>
          </p:nvPr>
        </p:nvSpPr>
        <p:spPr>
          <a:xfrm>
            <a:off x="358800" y="1372605"/>
            <a:ext cx="7743481" cy="4351338"/>
          </a:xfrm>
        </p:spPr>
        <p:txBody>
          <a:bodyPr>
            <a:normAutofit/>
          </a:bodyPr>
          <a:lstStyle/>
          <a:p>
            <a:pPr marL="285750" indent="-285750">
              <a:buFont typeface="Arial" panose="020B0604020202020204" pitchFamily="34" charset="0"/>
              <a:buChar char="•"/>
            </a:pPr>
            <a:r>
              <a:rPr lang="en-US" b="0" dirty="0"/>
              <a:t>Enstor employees may choose to contribute to a 401(k)-retirement plan, administered by Empower Retirement. </a:t>
            </a:r>
          </a:p>
          <a:p>
            <a:pPr marL="285750" indent="-285750">
              <a:buFont typeface="Arial" panose="020B0604020202020204" pitchFamily="34" charset="0"/>
              <a:buChar char="•"/>
            </a:pPr>
            <a:r>
              <a:rPr lang="en-US" b="0" dirty="0"/>
              <a:t>The 2026 401k contribution limit has not been released by the IRS.  We will update you once this has been released.</a:t>
            </a:r>
          </a:p>
          <a:p>
            <a:pPr marL="285750" indent="-285750">
              <a:buFont typeface="Arial" panose="020B0604020202020204" pitchFamily="34" charset="0"/>
              <a:buChar char="•"/>
            </a:pPr>
            <a:r>
              <a:rPr lang="en-US" b="0" dirty="0"/>
              <a:t>The </a:t>
            </a:r>
            <a:r>
              <a:rPr lang="en-US" dirty="0">
                <a:solidFill>
                  <a:srgbClr val="C00000"/>
                </a:solidFill>
              </a:rPr>
              <a:t>projected</a:t>
            </a:r>
            <a:r>
              <a:rPr lang="en-US" b="0" dirty="0"/>
              <a:t> 2026 401k contribution limit for employees under 50 is $24,500, a $1,000 increase from 2025. The catch-up contribution limit for those age 50 and over is </a:t>
            </a:r>
            <a:r>
              <a:rPr lang="en-US" dirty="0">
                <a:solidFill>
                  <a:srgbClr val="C00000"/>
                </a:solidFill>
              </a:rPr>
              <a:t>projected</a:t>
            </a:r>
            <a:r>
              <a:rPr lang="en-US" b="0" dirty="0"/>
              <a:t> to rise to $8,000, while the higher catch-up limit for those age 60-63 could increase to $12,000. *</a:t>
            </a:r>
            <a:r>
              <a:rPr lang="en-US" sz="1400" b="0" i="1" dirty="0">
                <a:solidFill>
                  <a:srgbClr val="C00000"/>
                </a:solidFill>
              </a:rPr>
              <a:t>Please refer to the IRS website </a:t>
            </a:r>
            <a:r>
              <a:rPr lang="en-US" sz="1400" b="0" i="1" dirty="0">
                <a:solidFill>
                  <a:srgbClr val="C00000"/>
                </a:solidFill>
                <a:hlinkClick r:id="rId3">
                  <a:extLst>
                    <a:ext uri="{A12FA001-AC4F-418D-AE19-62706E023703}">
                      <ahyp:hlinkClr xmlns:ahyp="http://schemas.microsoft.com/office/drawing/2018/hyperlinkcolor" val="tx"/>
                    </a:ext>
                  </a:extLst>
                </a:hlinkClick>
              </a:rPr>
              <a:t>www.irs.gov</a:t>
            </a:r>
            <a:r>
              <a:rPr lang="en-US" sz="1400" b="0" i="1" dirty="0">
                <a:solidFill>
                  <a:srgbClr val="C00000"/>
                </a:solidFill>
              </a:rPr>
              <a:t> for confirmed 2026 amounts.</a:t>
            </a:r>
            <a:endParaRPr lang="en-US" b="0" dirty="0">
              <a:solidFill>
                <a:srgbClr val="C00000"/>
              </a:solidFill>
            </a:endParaRPr>
          </a:p>
          <a:p>
            <a:pPr marL="285750" indent="-285750">
              <a:buFont typeface="Arial" panose="020B0604020202020204" pitchFamily="34" charset="0"/>
              <a:buChar char="•"/>
            </a:pPr>
            <a:r>
              <a:rPr lang="en-US" b="0" dirty="0"/>
              <a:t>Enstor currently matches employees’ contributions dollar for dollar up to 5% of the employee’s earning. </a:t>
            </a:r>
          </a:p>
          <a:p>
            <a:pPr marL="285750" indent="-285750">
              <a:buFont typeface="Arial" panose="020B0604020202020204" pitchFamily="34" charset="0"/>
              <a:buChar char="•"/>
            </a:pPr>
            <a:r>
              <a:rPr lang="en-US" b="0" dirty="0"/>
              <a:t>You can change the amount of your contributions or stop your payroll contributions at any time on Empower’s website.</a:t>
            </a:r>
          </a:p>
          <a:p>
            <a:endParaRPr lang="en-US" b="0" dirty="0"/>
          </a:p>
          <a:p>
            <a:endParaRPr lang="en-US" b="0" dirty="0"/>
          </a:p>
        </p:txBody>
      </p:sp>
      <p:pic>
        <p:nvPicPr>
          <p:cNvPr id="5" name="Picture 4">
            <a:extLst>
              <a:ext uri="{FF2B5EF4-FFF2-40B4-BE49-F238E27FC236}">
                <a16:creationId xmlns:a16="http://schemas.microsoft.com/office/drawing/2014/main" id="{54CCE218-2BDA-657B-2C6F-072E2B05D045}"/>
              </a:ext>
            </a:extLst>
          </p:cNvPr>
          <p:cNvPicPr>
            <a:picLocks noChangeAspect="1"/>
          </p:cNvPicPr>
          <p:nvPr/>
        </p:nvPicPr>
        <p:blipFill>
          <a:blip r:embed="rId4"/>
          <a:stretch>
            <a:fillRect/>
          </a:stretch>
        </p:blipFill>
        <p:spPr>
          <a:xfrm>
            <a:off x="7149513" y="5379284"/>
            <a:ext cx="1635686" cy="887266"/>
          </a:xfrm>
          <a:prstGeom prst="rect">
            <a:avLst/>
          </a:prstGeom>
        </p:spPr>
      </p:pic>
      <p:pic>
        <p:nvPicPr>
          <p:cNvPr id="6" name="Picture 5">
            <a:extLst>
              <a:ext uri="{FF2B5EF4-FFF2-40B4-BE49-F238E27FC236}">
                <a16:creationId xmlns:a16="http://schemas.microsoft.com/office/drawing/2014/main" id="{4207CB24-4001-7BBC-FD27-AEA718CE614D}"/>
              </a:ext>
            </a:extLst>
          </p:cNvPr>
          <p:cNvPicPr>
            <a:picLocks noChangeAspect="1"/>
          </p:cNvPicPr>
          <p:nvPr/>
        </p:nvPicPr>
        <p:blipFill>
          <a:blip r:embed="rId5"/>
          <a:stretch>
            <a:fillRect/>
          </a:stretch>
        </p:blipFill>
        <p:spPr>
          <a:xfrm>
            <a:off x="430411" y="5019793"/>
            <a:ext cx="1838883" cy="1408299"/>
          </a:xfrm>
          <a:prstGeom prst="rect">
            <a:avLst/>
          </a:prstGeom>
        </p:spPr>
      </p:pic>
      <p:sp>
        <p:nvSpPr>
          <p:cNvPr id="13" name="Rectangle 12">
            <a:extLst>
              <a:ext uri="{FF2B5EF4-FFF2-40B4-BE49-F238E27FC236}">
                <a16:creationId xmlns:a16="http://schemas.microsoft.com/office/drawing/2014/main" id="{6289BFF5-92B0-E783-B199-34878AF2F514}"/>
              </a:ext>
            </a:extLst>
          </p:cNvPr>
          <p:cNvSpPr/>
          <p:nvPr/>
        </p:nvSpPr>
        <p:spPr>
          <a:xfrm>
            <a:off x="2340904" y="5377135"/>
            <a:ext cx="4808609" cy="369332"/>
          </a:xfrm>
          <a:prstGeom prst="rect">
            <a:avLst/>
          </a:prstGeom>
          <a:noFill/>
        </p:spPr>
        <p:txBody>
          <a:bodyPr wrap="square">
            <a:spAutoFit/>
          </a:bodyPr>
          <a:lstStyle/>
          <a:p>
            <a:r>
              <a:rPr lang="en-US" dirty="0">
                <a:solidFill>
                  <a:srgbClr val="C30000"/>
                </a:solidFill>
                <a:latin typeface="DIN 2014 Light" panose="020B0404020202020204"/>
              </a:rPr>
              <a:t>Don’t forget to update beneficiaries in Empower.</a:t>
            </a:r>
          </a:p>
        </p:txBody>
      </p:sp>
    </p:spTree>
    <p:extLst>
      <p:ext uri="{BB962C8B-B14F-4D97-AF65-F5344CB8AC3E}">
        <p14:creationId xmlns:p14="http://schemas.microsoft.com/office/powerpoint/2010/main" val="92022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1F8B62-2FE6-AFFE-0449-E3B2FD23739A}"/>
              </a:ext>
            </a:extLst>
          </p:cNvPr>
          <p:cNvSpPr>
            <a:spLocks noGrp="1"/>
          </p:cNvSpPr>
          <p:nvPr>
            <p:ph type="title"/>
          </p:nvPr>
        </p:nvSpPr>
        <p:spPr/>
        <p:txBody>
          <a:bodyPr>
            <a:normAutofit/>
          </a:bodyPr>
          <a:lstStyle/>
          <a:p>
            <a:r>
              <a:rPr lang="en-US" sz="3200" dirty="0">
                <a:solidFill>
                  <a:schemeClr val="tx1">
                    <a:lumMod val="65000"/>
                    <a:lumOff val="35000"/>
                  </a:schemeClr>
                </a:solidFill>
                <a:latin typeface="DIN 2014 Light" panose="020B0404020202020204" pitchFamily="34" charset="77"/>
                <a:cs typeface="+mn-cs"/>
              </a:rPr>
              <a:t>REMINDERS &amp; NEXT STEPS</a:t>
            </a:r>
          </a:p>
        </p:txBody>
      </p:sp>
    </p:spTree>
    <p:extLst>
      <p:ext uri="{BB962C8B-B14F-4D97-AF65-F5344CB8AC3E}">
        <p14:creationId xmlns:p14="http://schemas.microsoft.com/office/powerpoint/2010/main" val="42013254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BEB669-6CDC-B625-F55D-445EE281C5AA}"/>
              </a:ext>
            </a:extLst>
          </p:cNvPr>
          <p:cNvSpPr>
            <a:spLocks noGrp="1"/>
          </p:cNvSpPr>
          <p:nvPr>
            <p:ph type="title"/>
          </p:nvPr>
        </p:nvSpPr>
        <p:spPr/>
        <p:txBody>
          <a:bodyPr/>
          <a:lstStyle/>
          <a:p>
            <a:r>
              <a:rPr lang="en-US" dirty="0"/>
              <a:t>REMINDERS</a:t>
            </a:r>
          </a:p>
        </p:txBody>
      </p:sp>
      <p:sp>
        <p:nvSpPr>
          <p:cNvPr id="5" name="Content Placeholder 4">
            <a:extLst>
              <a:ext uri="{FF2B5EF4-FFF2-40B4-BE49-F238E27FC236}">
                <a16:creationId xmlns:a16="http://schemas.microsoft.com/office/drawing/2014/main" id="{FD919B67-C03C-F5C3-0B3B-C259F1D19A87}"/>
              </a:ext>
            </a:extLst>
          </p:cNvPr>
          <p:cNvSpPr>
            <a:spLocks noGrp="1"/>
          </p:cNvSpPr>
          <p:nvPr>
            <p:ph sz="half" idx="2"/>
          </p:nvPr>
        </p:nvSpPr>
        <p:spPr>
          <a:xfrm>
            <a:off x="264920" y="1868132"/>
            <a:ext cx="4211888" cy="3634803"/>
          </a:xfrm>
        </p:spPr>
        <p:txBody>
          <a:bodyPr/>
          <a:lstStyle/>
          <a:p>
            <a:pPr marL="285750" indent="-285750">
              <a:buFont typeface="Arial" panose="020B0604020202020204" pitchFamily="34" charset="0"/>
              <a:buChar char="•"/>
            </a:pPr>
            <a:r>
              <a:rPr lang="en-US" dirty="0"/>
              <a:t>Complete enrollment in Paycom</a:t>
            </a:r>
          </a:p>
          <a:p>
            <a:pPr marL="285750" indent="-285750">
              <a:buFont typeface="Arial" panose="020B0604020202020204" pitchFamily="34" charset="0"/>
              <a:buChar char="•"/>
            </a:pPr>
            <a:r>
              <a:rPr lang="en-US" dirty="0"/>
              <a:t>Open Enrollment Deadline is November 21, 2025</a:t>
            </a:r>
          </a:p>
          <a:p>
            <a:pPr marL="285750" indent="-285750">
              <a:buFont typeface="Arial" panose="020B0604020202020204" pitchFamily="34" charset="0"/>
              <a:buChar char="•"/>
            </a:pPr>
            <a:r>
              <a:rPr lang="en-US" dirty="0"/>
              <a:t>This year’s Open Enrollment will be an </a:t>
            </a:r>
            <a:r>
              <a:rPr lang="en-US" b="1" dirty="0"/>
              <a:t>ACTIVE ENROLLMENT</a:t>
            </a:r>
          </a:p>
          <a:p>
            <a:pPr marL="746125" lvl="1" indent="-285750">
              <a:buFont typeface="Arial" panose="020B0604020202020204" pitchFamily="34" charset="0"/>
              <a:buChar char="•"/>
            </a:pPr>
            <a:r>
              <a:rPr lang="en-US" dirty="0"/>
              <a:t>Voluntary Life and Voluntary AD&amp;D are not a part of the active enrollment, and any changes or enrollments need to be sent to HR</a:t>
            </a:r>
          </a:p>
          <a:p>
            <a:endParaRPr lang="en-US" dirty="0"/>
          </a:p>
        </p:txBody>
      </p:sp>
      <p:sp>
        <p:nvSpPr>
          <p:cNvPr id="6" name="Content Placeholder 5">
            <a:extLst>
              <a:ext uri="{FF2B5EF4-FFF2-40B4-BE49-F238E27FC236}">
                <a16:creationId xmlns:a16="http://schemas.microsoft.com/office/drawing/2014/main" id="{DCC132DD-C7E0-821C-D5B7-0238453C132F}"/>
              </a:ext>
            </a:extLst>
          </p:cNvPr>
          <p:cNvSpPr>
            <a:spLocks noGrp="1"/>
          </p:cNvSpPr>
          <p:nvPr>
            <p:ph sz="quarter" idx="4"/>
          </p:nvPr>
        </p:nvSpPr>
        <p:spPr/>
        <p:txBody>
          <a:bodyPr/>
          <a:lstStyle/>
          <a:p>
            <a:pPr marL="285750" indent="-285750">
              <a:buFont typeface="Arial" panose="020B0604020202020204" pitchFamily="34" charset="0"/>
              <a:buChar char="•"/>
            </a:pPr>
            <a:r>
              <a:rPr lang="en-US" dirty="0"/>
              <a:t>New BCBSTX Medical and Dental ID cards will be mailed </a:t>
            </a:r>
          </a:p>
          <a:p>
            <a:pPr marL="285750" indent="-285750">
              <a:buFont typeface="Arial" panose="020B0604020202020204" pitchFamily="34" charset="0"/>
              <a:buChar char="•"/>
            </a:pPr>
            <a:r>
              <a:rPr lang="en-US" dirty="0"/>
              <a:t>VSP does not have ID cards for members, simply provide your personal information to the vision provider</a:t>
            </a:r>
          </a:p>
          <a:p>
            <a:pPr marL="285750" indent="-285750">
              <a:buFont typeface="Arial" panose="020B0604020202020204" pitchFamily="34" charset="0"/>
              <a:buChar char="•"/>
            </a:pPr>
            <a:r>
              <a:rPr lang="en-US" dirty="0"/>
              <a:t>If you are currently enrolled in the HSA, you will not receive a new HSA bank card.  </a:t>
            </a:r>
          </a:p>
          <a:p>
            <a:endParaRPr lang="en-US" dirty="0"/>
          </a:p>
        </p:txBody>
      </p:sp>
      <p:sp>
        <p:nvSpPr>
          <p:cNvPr id="7" name="Text Placeholder 6">
            <a:extLst>
              <a:ext uri="{FF2B5EF4-FFF2-40B4-BE49-F238E27FC236}">
                <a16:creationId xmlns:a16="http://schemas.microsoft.com/office/drawing/2014/main" id="{B9240DAE-80A7-099A-4F8F-3CEA89906F7B}"/>
              </a:ext>
            </a:extLst>
          </p:cNvPr>
          <p:cNvSpPr>
            <a:spLocks noGrp="1"/>
          </p:cNvSpPr>
          <p:nvPr>
            <p:ph type="body" idx="13"/>
          </p:nvPr>
        </p:nvSpPr>
        <p:spPr/>
        <p:txBody>
          <a:bodyPr/>
          <a:lstStyle/>
          <a:p>
            <a:r>
              <a:rPr lang="en-US" dirty="0"/>
              <a:t>ENROLLMENT</a:t>
            </a:r>
          </a:p>
        </p:txBody>
      </p:sp>
      <p:sp>
        <p:nvSpPr>
          <p:cNvPr id="8" name="Text Placeholder 7">
            <a:extLst>
              <a:ext uri="{FF2B5EF4-FFF2-40B4-BE49-F238E27FC236}">
                <a16:creationId xmlns:a16="http://schemas.microsoft.com/office/drawing/2014/main" id="{B77F59B4-EDB9-1570-CEF2-5D806F26ABA6}"/>
              </a:ext>
            </a:extLst>
          </p:cNvPr>
          <p:cNvSpPr>
            <a:spLocks noGrp="1"/>
          </p:cNvSpPr>
          <p:nvPr>
            <p:ph type="body" sz="quarter" idx="14"/>
          </p:nvPr>
        </p:nvSpPr>
        <p:spPr/>
        <p:txBody>
          <a:bodyPr/>
          <a:lstStyle/>
          <a:p>
            <a:r>
              <a:rPr lang="en-US" dirty="0"/>
              <a:t>PROVIDER CARDS</a:t>
            </a:r>
          </a:p>
        </p:txBody>
      </p:sp>
      <p:pic>
        <p:nvPicPr>
          <p:cNvPr id="9" name="Picture 8">
            <a:extLst>
              <a:ext uri="{FF2B5EF4-FFF2-40B4-BE49-F238E27FC236}">
                <a16:creationId xmlns:a16="http://schemas.microsoft.com/office/drawing/2014/main" id="{45246216-7B13-A5E5-4BA7-25A5AD35B25B}"/>
              </a:ext>
            </a:extLst>
          </p:cNvPr>
          <p:cNvPicPr>
            <a:picLocks noChangeAspect="1"/>
          </p:cNvPicPr>
          <p:nvPr/>
        </p:nvPicPr>
        <p:blipFill>
          <a:blip r:embed="rId3"/>
          <a:stretch>
            <a:fillRect/>
          </a:stretch>
        </p:blipFill>
        <p:spPr>
          <a:xfrm>
            <a:off x="358802" y="4114322"/>
            <a:ext cx="4211888" cy="1410107"/>
          </a:xfrm>
          <a:prstGeom prst="rect">
            <a:avLst/>
          </a:prstGeom>
        </p:spPr>
      </p:pic>
      <p:sp>
        <p:nvSpPr>
          <p:cNvPr id="10" name="Rectangle 9">
            <a:extLst>
              <a:ext uri="{FF2B5EF4-FFF2-40B4-BE49-F238E27FC236}">
                <a16:creationId xmlns:a16="http://schemas.microsoft.com/office/drawing/2014/main" id="{F09CDA3E-5D71-05F6-D6C3-A45A6F8DA4A8}"/>
              </a:ext>
            </a:extLst>
          </p:cNvPr>
          <p:cNvSpPr/>
          <p:nvPr/>
        </p:nvSpPr>
        <p:spPr>
          <a:xfrm>
            <a:off x="358801" y="5726183"/>
            <a:ext cx="8515883" cy="369332"/>
          </a:xfrm>
          <a:prstGeom prst="rect">
            <a:avLst/>
          </a:prstGeom>
          <a:solidFill>
            <a:srgbClr val="FFC200"/>
          </a:solidFill>
        </p:spPr>
        <p:txBody>
          <a:bodyPr wrap="square">
            <a:spAutoFit/>
          </a:bodyPr>
          <a:lstStyle/>
          <a:p>
            <a:pPr algn="ctr"/>
            <a:r>
              <a:rPr lang="en-US" b="1" dirty="0">
                <a:latin typeface="DIN 2014 Light" panose="020B0404020202020204"/>
              </a:rPr>
              <a:t>Questions? Contact Human Resources at </a:t>
            </a:r>
            <a:r>
              <a:rPr lang="en-US" b="1" dirty="0">
                <a:latin typeface="DIN 2014 Light" panose="020B0404020202020204"/>
                <a:hlinkClick r:id="rId4">
                  <a:extLst>
                    <a:ext uri="{A12FA001-AC4F-418D-AE19-62706E023703}">
                      <ahyp:hlinkClr xmlns:ahyp="http://schemas.microsoft.com/office/drawing/2018/hyperlinkcolor" val="tx"/>
                    </a:ext>
                  </a:extLst>
                </a:hlinkClick>
              </a:rPr>
              <a:t>hr@enstorinc.com</a:t>
            </a:r>
            <a:r>
              <a:rPr lang="en-US" b="1" dirty="0">
                <a:latin typeface="DIN 2014 Light" panose="020B0404020202020204"/>
              </a:rPr>
              <a:t> </a:t>
            </a:r>
          </a:p>
        </p:txBody>
      </p:sp>
    </p:spTree>
    <p:extLst>
      <p:ext uri="{BB962C8B-B14F-4D97-AF65-F5344CB8AC3E}">
        <p14:creationId xmlns:p14="http://schemas.microsoft.com/office/powerpoint/2010/main" val="2992656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1F8B62-2FE6-AFFE-0449-E3B2FD23739A}"/>
              </a:ext>
            </a:extLst>
          </p:cNvPr>
          <p:cNvSpPr>
            <a:spLocks noGrp="1"/>
          </p:cNvSpPr>
          <p:nvPr>
            <p:ph type="title"/>
          </p:nvPr>
        </p:nvSpPr>
        <p:spPr/>
        <p:txBody>
          <a:bodyPr/>
          <a:lstStyle/>
          <a:p>
            <a:r>
              <a:rPr lang="en-US" dirty="0"/>
              <a:t>APPENDIX</a:t>
            </a:r>
          </a:p>
        </p:txBody>
      </p:sp>
    </p:spTree>
    <p:extLst>
      <p:ext uri="{BB962C8B-B14F-4D97-AF65-F5344CB8AC3E}">
        <p14:creationId xmlns:p14="http://schemas.microsoft.com/office/powerpoint/2010/main" val="33780545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DE842F-56E2-234F-101B-35AE37B9589A}"/>
              </a:ext>
            </a:extLst>
          </p:cNvPr>
          <p:cNvSpPr>
            <a:spLocks noGrp="1"/>
          </p:cNvSpPr>
          <p:nvPr>
            <p:ph type="title"/>
          </p:nvPr>
        </p:nvSpPr>
        <p:spPr/>
        <p:txBody>
          <a:bodyPr/>
          <a:lstStyle/>
          <a:p>
            <a:r>
              <a:rPr lang="en-US" dirty="0"/>
              <a:t>PAYCOM INSTRUCTIONS</a:t>
            </a:r>
          </a:p>
        </p:txBody>
      </p:sp>
      <p:pic>
        <p:nvPicPr>
          <p:cNvPr id="11" name="Content Placeholder 10">
            <a:extLst>
              <a:ext uri="{FF2B5EF4-FFF2-40B4-BE49-F238E27FC236}">
                <a16:creationId xmlns:a16="http://schemas.microsoft.com/office/drawing/2014/main" id="{0526CFE6-C60A-0CE6-AF30-74C69A7622A3}"/>
              </a:ext>
            </a:extLst>
          </p:cNvPr>
          <p:cNvPicPr>
            <a:picLocks noGrp="1" noChangeAspect="1"/>
          </p:cNvPicPr>
          <p:nvPr>
            <p:ph idx="1"/>
          </p:nvPr>
        </p:nvPicPr>
        <p:blipFill>
          <a:blip r:embed="rId3"/>
          <a:stretch>
            <a:fillRect/>
          </a:stretch>
        </p:blipFill>
        <p:spPr>
          <a:xfrm>
            <a:off x="0" y="1651001"/>
            <a:ext cx="9144000" cy="4178300"/>
          </a:xfrm>
        </p:spPr>
      </p:pic>
    </p:spTree>
    <p:extLst>
      <p:ext uri="{BB962C8B-B14F-4D97-AF65-F5344CB8AC3E}">
        <p14:creationId xmlns:p14="http://schemas.microsoft.com/office/powerpoint/2010/main" val="41375453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DE842F-56E2-234F-101B-35AE37B9589A}"/>
              </a:ext>
            </a:extLst>
          </p:cNvPr>
          <p:cNvSpPr>
            <a:spLocks noGrp="1"/>
          </p:cNvSpPr>
          <p:nvPr>
            <p:ph type="title"/>
          </p:nvPr>
        </p:nvSpPr>
        <p:spPr/>
        <p:txBody>
          <a:bodyPr/>
          <a:lstStyle/>
          <a:p>
            <a:r>
              <a:rPr lang="en-US" dirty="0"/>
              <a:t>PAYCOM INSTRUCTIONS</a:t>
            </a:r>
          </a:p>
        </p:txBody>
      </p:sp>
      <p:pic>
        <p:nvPicPr>
          <p:cNvPr id="9" name="Content Placeholder 8">
            <a:extLst>
              <a:ext uri="{FF2B5EF4-FFF2-40B4-BE49-F238E27FC236}">
                <a16:creationId xmlns:a16="http://schemas.microsoft.com/office/drawing/2014/main" id="{A1564E49-3190-498E-CBF3-0273EA7AE560}"/>
              </a:ext>
            </a:extLst>
          </p:cNvPr>
          <p:cNvPicPr>
            <a:picLocks noGrp="1" noChangeAspect="1"/>
          </p:cNvPicPr>
          <p:nvPr>
            <p:ph idx="1"/>
          </p:nvPr>
        </p:nvPicPr>
        <p:blipFill>
          <a:blip r:embed="rId3"/>
          <a:stretch>
            <a:fillRect/>
          </a:stretch>
        </p:blipFill>
        <p:spPr>
          <a:xfrm>
            <a:off x="202839" y="1866900"/>
            <a:ext cx="8839561" cy="3911599"/>
          </a:xfrm>
        </p:spPr>
      </p:pic>
    </p:spTree>
    <p:extLst>
      <p:ext uri="{BB962C8B-B14F-4D97-AF65-F5344CB8AC3E}">
        <p14:creationId xmlns:p14="http://schemas.microsoft.com/office/powerpoint/2010/main" val="28125260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DE842F-56E2-234F-101B-35AE37B9589A}"/>
              </a:ext>
            </a:extLst>
          </p:cNvPr>
          <p:cNvSpPr>
            <a:spLocks noGrp="1"/>
          </p:cNvSpPr>
          <p:nvPr>
            <p:ph type="title"/>
          </p:nvPr>
        </p:nvSpPr>
        <p:spPr/>
        <p:txBody>
          <a:bodyPr/>
          <a:lstStyle/>
          <a:p>
            <a:r>
              <a:rPr lang="en-US" dirty="0"/>
              <a:t>PAYCOM INSTRUCTIONS</a:t>
            </a:r>
          </a:p>
        </p:txBody>
      </p:sp>
      <p:pic>
        <p:nvPicPr>
          <p:cNvPr id="9" name="Content Placeholder 8">
            <a:extLst>
              <a:ext uri="{FF2B5EF4-FFF2-40B4-BE49-F238E27FC236}">
                <a16:creationId xmlns:a16="http://schemas.microsoft.com/office/drawing/2014/main" id="{3E62BD93-279A-91F2-6F75-ACC990B77422}"/>
              </a:ext>
            </a:extLst>
          </p:cNvPr>
          <p:cNvPicPr>
            <a:picLocks noGrp="1" noChangeAspect="1"/>
          </p:cNvPicPr>
          <p:nvPr>
            <p:ph idx="1"/>
          </p:nvPr>
        </p:nvPicPr>
        <p:blipFill>
          <a:blip r:embed="rId3"/>
          <a:stretch>
            <a:fillRect/>
          </a:stretch>
        </p:blipFill>
        <p:spPr>
          <a:xfrm>
            <a:off x="522287" y="1485901"/>
            <a:ext cx="8295591" cy="4077494"/>
          </a:xfrm>
        </p:spPr>
      </p:pic>
    </p:spTree>
    <p:extLst>
      <p:ext uri="{BB962C8B-B14F-4D97-AF65-F5344CB8AC3E}">
        <p14:creationId xmlns:p14="http://schemas.microsoft.com/office/powerpoint/2010/main" val="36874584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166D3A9-34B5-534F-04C6-34D885A4D1A5}"/>
              </a:ext>
            </a:extLst>
          </p:cNvPr>
          <p:cNvPicPr>
            <a:picLocks noGrp="1" noChangeAspect="1"/>
          </p:cNvPicPr>
          <p:nvPr>
            <p:ph idx="1"/>
          </p:nvPr>
        </p:nvPicPr>
        <p:blipFill>
          <a:blip r:embed="rId3"/>
          <a:stretch>
            <a:fillRect/>
          </a:stretch>
        </p:blipFill>
        <p:spPr>
          <a:xfrm>
            <a:off x="0" y="1651000"/>
            <a:ext cx="9220514" cy="4343400"/>
          </a:xfrm>
        </p:spPr>
      </p:pic>
      <p:sp>
        <p:nvSpPr>
          <p:cNvPr id="4" name="Title 3">
            <a:extLst>
              <a:ext uri="{FF2B5EF4-FFF2-40B4-BE49-F238E27FC236}">
                <a16:creationId xmlns:a16="http://schemas.microsoft.com/office/drawing/2014/main" id="{0CDE842F-56E2-234F-101B-35AE37B9589A}"/>
              </a:ext>
            </a:extLst>
          </p:cNvPr>
          <p:cNvSpPr>
            <a:spLocks noGrp="1"/>
          </p:cNvSpPr>
          <p:nvPr>
            <p:ph type="title"/>
          </p:nvPr>
        </p:nvSpPr>
        <p:spPr/>
        <p:txBody>
          <a:bodyPr/>
          <a:lstStyle/>
          <a:p>
            <a:r>
              <a:rPr lang="en-US" dirty="0"/>
              <a:t>PAYCOM INSTRUCTIONS</a:t>
            </a:r>
          </a:p>
        </p:txBody>
      </p:sp>
    </p:spTree>
    <p:extLst>
      <p:ext uri="{BB962C8B-B14F-4D97-AF65-F5344CB8AC3E}">
        <p14:creationId xmlns:p14="http://schemas.microsoft.com/office/powerpoint/2010/main" val="19062768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DE842F-56E2-234F-101B-35AE37B9589A}"/>
              </a:ext>
            </a:extLst>
          </p:cNvPr>
          <p:cNvSpPr>
            <a:spLocks noGrp="1"/>
          </p:cNvSpPr>
          <p:nvPr>
            <p:ph type="title"/>
          </p:nvPr>
        </p:nvSpPr>
        <p:spPr/>
        <p:txBody>
          <a:bodyPr/>
          <a:lstStyle/>
          <a:p>
            <a:r>
              <a:rPr lang="en-US" dirty="0"/>
              <a:t>PAYCOM INSTRUCTIONS</a:t>
            </a:r>
          </a:p>
        </p:txBody>
      </p:sp>
      <p:pic>
        <p:nvPicPr>
          <p:cNvPr id="8" name="Content Placeholder 7">
            <a:extLst>
              <a:ext uri="{FF2B5EF4-FFF2-40B4-BE49-F238E27FC236}">
                <a16:creationId xmlns:a16="http://schemas.microsoft.com/office/drawing/2014/main" id="{64DED1C8-B630-4FF5-96E3-14EB1BA5E808}"/>
              </a:ext>
            </a:extLst>
          </p:cNvPr>
          <p:cNvPicPr>
            <a:picLocks noGrp="1" noChangeAspect="1"/>
          </p:cNvPicPr>
          <p:nvPr>
            <p:ph idx="1"/>
          </p:nvPr>
        </p:nvPicPr>
        <p:blipFill>
          <a:blip r:embed="rId3"/>
          <a:stretch>
            <a:fillRect/>
          </a:stretch>
        </p:blipFill>
        <p:spPr>
          <a:xfrm>
            <a:off x="358801" y="1382034"/>
            <a:ext cx="8565472" cy="4879066"/>
          </a:xfrm>
        </p:spPr>
      </p:pic>
    </p:spTree>
    <p:extLst>
      <p:ext uri="{BB962C8B-B14F-4D97-AF65-F5344CB8AC3E}">
        <p14:creationId xmlns:p14="http://schemas.microsoft.com/office/powerpoint/2010/main" val="1221533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ED78D9-8C5E-C180-DEE8-82F30D78EA9F}"/>
              </a:ext>
            </a:extLst>
          </p:cNvPr>
          <p:cNvSpPr>
            <a:spLocks noGrp="1"/>
          </p:cNvSpPr>
          <p:nvPr>
            <p:ph idx="1"/>
          </p:nvPr>
        </p:nvSpPr>
        <p:spPr/>
        <p:txBody>
          <a:bodyPr/>
          <a:lstStyle/>
          <a:p>
            <a:r>
              <a:rPr lang="en-US" b="0" dirty="0"/>
              <a:t>As part of the Company’s total benefit package, regular, full-time employees and part-time employees working a regular schedule of at least 30 hours per week are eligible to participate in certain insurance and benefit programs.</a:t>
            </a:r>
          </a:p>
          <a:p>
            <a:r>
              <a:rPr lang="en-US" b="0" dirty="0"/>
              <a:t>For many benefits, you may also enroll your eligible dependents.</a:t>
            </a:r>
          </a:p>
          <a:p>
            <a:r>
              <a:rPr lang="en-US" b="0" dirty="0"/>
              <a:t>Eligible dependents include your:</a:t>
            </a:r>
          </a:p>
          <a:p>
            <a:pPr marL="285750" indent="-285750">
              <a:buFont typeface="Arial" panose="020B0604020202020204" pitchFamily="34" charset="0"/>
              <a:buChar char="•"/>
            </a:pPr>
            <a:r>
              <a:rPr lang="en-US" b="0" dirty="0"/>
              <a:t>Legally married spouse</a:t>
            </a:r>
          </a:p>
          <a:p>
            <a:pPr marL="285750" indent="-285750">
              <a:buFont typeface="Arial" panose="020B0604020202020204" pitchFamily="34" charset="0"/>
              <a:buChar char="•"/>
            </a:pPr>
            <a:r>
              <a:rPr lang="en-US" b="0" dirty="0"/>
              <a:t>Domestic Partner and children</a:t>
            </a:r>
          </a:p>
          <a:p>
            <a:pPr marL="285750" indent="-285750">
              <a:buFont typeface="Arial" panose="020B0604020202020204" pitchFamily="34" charset="0"/>
              <a:buChar char="•"/>
            </a:pPr>
            <a:r>
              <a:rPr lang="en-US" b="0" dirty="0"/>
              <a:t>Natural or adopted child(ren) or stepchild(ren) up to the age of 26</a:t>
            </a:r>
          </a:p>
          <a:p>
            <a:pPr marL="285750" indent="-285750">
              <a:buFont typeface="Arial" panose="020B0604020202020204" pitchFamily="34" charset="0"/>
              <a:buChar char="•"/>
            </a:pPr>
            <a:r>
              <a:rPr lang="en-US" b="0" dirty="0"/>
              <a:t>Any other child as defined in the certificate of coverage</a:t>
            </a:r>
          </a:p>
          <a:p>
            <a:pPr marL="285750" indent="-285750">
              <a:buFont typeface="Arial" panose="020B0604020202020204" pitchFamily="34" charset="0"/>
              <a:buChar char="•"/>
            </a:pPr>
            <a:r>
              <a:rPr lang="en-US" b="0" dirty="0"/>
              <a:t>Your child over the age of 26 who is mentally or physically handicapped </a:t>
            </a:r>
            <a:br>
              <a:rPr lang="en-US" b="0" dirty="0"/>
            </a:br>
            <a:r>
              <a:rPr lang="en-US" b="0" dirty="0"/>
              <a:t>and incapable of self-care</a:t>
            </a:r>
          </a:p>
          <a:p>
            <a:endParaRPr lang="en-US" dirty="0"/>
          </a:p>
        </p:txBody>
      </p:sp>
      <p:sp>
        <p:nvSpPr>
          <p:cNvPr id="3" name="Title 2">
            <a:extLst>
              <a:ext uri="{FF2B5EF4-FFF2-40B4-BE49-F238E27FC236}">
                <a16:creationId xmlns:a16="http://schemas.microsoft.com/office/drawing/2014/main" id="{560F43C8-D95B-DFB9-EC51-BB3B7F3C1733}"/>
              </a:ext>
            </a:extLst>
          </p:cNvPr>
          <p:cNvSpPr>
            <a:spLocks noGrp="1"/>
          </p:cNvSpPr>
          <p:nvPr>
            <p:ph type="title"/>
          </p:nvPr>
        </p:nvSpPr>
        <p:spPr>
          <a:xfrm>
            <a:off x="358800" y="0"/>
            <a:ext cx="7149439" cy="904239"/>
          </a:xfrm>
        </p:spPr>
        <p:txBody>
          <a:bodyPr/>
          <a:lstStyle/>
          <a:p>
            <a:r>
              <a:rPr lang="en-US" dirty="0"/>
              <a:t>ENROLLMENT AND ELIGIBILITY</a:t>
            </a:r>
          </a:p>
        </p:txBody>
      </p:sp>
    </p:spTree>
    <p:extLst>
      <p:ext uri="{BB962C8B-B14F-4D97-AF65-F5344CB8AC3E}">
        <p14:creationId xmlns:p14="http://schemas.microsoft.com/office/powerpoint/2010/main" val="34448136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9430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68E4-658B-B294-54C9-B045FF46E9FD}"/>
              </a:ext>
            </a:extLst>
          </p:cNvPr>
          <p:cNvSpPr>
            <a:spLocks noGrp="1"/>
          </p:cNvSpPr>
          <p:nvPr>
            <p:ph type="title"/>
          </p:nvPr>
        </p:nvSpPr>
        <p:spPr/>
        <p:txBody>
          <a:bodyPr/>
          <a:lstStyle/>
          <a:p>
            <a:r>
              <a:rPr lang="en-US" dirty="0"/>
              <a:t>QUALIFYING LIFE EVENTS</a:t>
            </a:r>
          </a:p>
        </p:txBody>
      </p:sp>
      <p:sp>
        <p:nvSpPr>
          <p:cNvPr id="3" name="Text Placeholder 2">
            <a:extLst>
              <a:ext uri="{FF2B5EF4-FFF2-40B4-BE49-F238E27FC236}">
                <a16:creationId xmlns:a16="http://schemas.microsoft.com/office/drawing/2014/main" id="{5CB4E7F1-25C0-F29B-050B-BCE93E4C02E7}"/>
              </a:ext>
            </a:extLst>
          </p:cNvPr>
          <p:cNvSpPr>
            <a:spLocks noGrp="1"/>
          </p:cNvSpPr>
          <p:nvPr>
            <p:ph type="body" idx="13"/>
          </p:nvPr>
        </p:nvSpPr>
        <p:spPr/>
        <p:txBody>
          <a:bodyPr>
            <a:normAutofit/>
          </a:bodyPr>
          <a:lstStyle/>
          <a:p>
            <a:pPr marL="0" indent="0">
              <a:buNone/>
            </a:pPr>
            <a:r>
              <a:rPr lang="en-US" sz="1600" dirty="0">
                <a:solidFill>
                  <a:srgbClr val="004A98"/>
                </a:solidFill>
                <a:latin typeface="DIN Alternate" panose="020B0500000000000000" pitchFamily="34" charset="77"/>
              </a:rPr>
              <a:t>You cannot make any changes to your benefit elections during the year unless you experience a Qualifying Life Event. This applies to Medical, Dental, Vision, Health Care or Dependent Care Flexible Spending Accounts.</a:t>
            </a:r>
          </a:p>
          <a:p>
            <a:pPr>
              <a:buFont typeface="Arial" panose="020B0604020202020204" pitchFamily="34" charset="0"/>
              <a:buChar char="•"/>
            </a:pPr>
            <a:r>
              <a:rPr lang="en-US" sz="1600" dirty="0">
                <a:solidFill>
                  <a:srgbClr val="004A98"/>
                </a:solidFill>
                <a:latin typeface="DIN Alternate" panose="020B0500000000000000" pitchFamily="34" charset="77"/>
              </a:rPr>
              <a:t>Examples of a Qualified Life Event:</a:t>
            </a:r>
          </a:p>
          <a:p>
            <a:pPr marL="688975" lvl="1" indent="-231775">
              <a:buFont typeface="Arial" panose="020B0604020202020204" pitchFamily="34" charset="0"/>
              <a:buChar char="•"/>
            </a:pPr>
            <a:r>
              <a:rPr lang="en-US" sz="1600" dirty="0">
                <a:solidFill>
                  <a:srgbClr val="004A98"/>
                </a:solidFill>
                <a:latin typeface="DIN Alternate" panose="020B0500000000000000" pitchFamily="34" charset="77"/>
              </a:rPr>
              <a:t>The birth or death of a dependent</a:t>
            </a:r>
          </a:p>
          <a:p>
            <a:pPr marL="688975" lvl="1" indent="-231775">
              <a:buFont typeface="Arial" panose="020B0604020202020204" pitchFamily="34" charset="0"/>
              <a:buChar char="•"/>
            </a:pPr>
            <a:r>
              <a:rPr lang="en-US" sz="1600" dirty="0">
                <a:solidFill>
                  <a:srgbClr val="004A98"/>
                </a:solidFill>
                <a:latin typeface="DIN Alternate" panose="020B0500000000000000" pitchFamily="34" charset="77"/>
              </a:rPr>
              <a:t>Marriage or divorce</a:t>
            </a:r>
          </a:p>
          <a:p>
            <a:pPr marL="688975" lvl="1" indent="-231775">
              <a:buFont typeface="Arial" panose="020B0604020202020204" pitchFamily="34" charset="0"/>
              <a:buChar char="•"/>
            </a:pPr>
            <a:r>
              <a:rPr lang="en-US" sz="1600" dirty="0">
                <a:solidFill>
                  <a:srgbClr val="004A98"/>
                </a:solidFill>
                <a:latin typeface="DIN Alternate" panose="020B0500000000000000" pitchFamily="34" charset="77"/>
              </a:rPr>
              <a:t>A change in employment status</a:t>
            </a:r>
          </a:p>
          <a:p>
            <a:pPr marL="688975" lvl="1" indent="-231775">
              <a:buFont typeface="Arial" panose="020B0604020202020204" pitchFamily="34" charset="0"/>
              <a:buChar char="•"/>
            </a:pPr>
            <a:r>
              <a:rPr lang="en-US" sz="1600" dirty="0">
                <a:solidFill>
                  <a:srgbClr val="004A98"/>
                </a:solidFill>
                <a:latin typeface="DIN Alternate" panose="020B0500000000000000" pitchFamily="34" charset="77"/>
              </a:rPr>
              <a:t>If you experience a Qualifying Life Event, you must submit documentation and update your benefit elections in Paycom within 30 days of the event.</a:t>
            </a:r>
          </a:p>
        </p:txBody>
      </p:sp>
    </p:spTree>
    <p:extLst>
      <p:ext uri="{BB962C8B-B14F-4D97-AF65-F5344CB8AC3E}">
        <p14:creationId xmlns:p14="http://schemas.microsoft.com/office/powerpoint/2010/main" val="4208582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68E4-658B-B294-54C9-B045FF46E9FD}"/>
              </a:ext>
            </a:extLst>
          </p:cNvPr>
          <p:cNvSpPr>
            <a:spLocks noGrp="1"/>
          </p:cNvSpPr>
          <p:nvPr>
            <p:ph type="title"/>
          </p:nvPr>
        </p:nvSpPr>
        <p:spPr/>
        <p:txBody>
          <a:bodyPr/>
          <a:lstStyle/>
          <a:p>
            <a:r>
              <a:rPr lang="en-US" dirty="0"/>
              <a:t>ALEX POWERED BY JELLYVISION</a:t>
            </a:r>
          </a:p>
        </p:txBody>
      </p:sp>
      <p:sp>
        <p:nvSpPr>
          <p:cNvPr id="3" name="Text Placeholder 2">
            <a:extLst>
              <a:ext uri="{FF2B5EF4-FFF2-40B4-BE49-F238E27FC236}">
                <a16:creationId xmlns:a16="http://schemas.microsoft.com/office/drawing/2014/main" id="{5CB4E7F1-25C0-F29B-050B-BCE93E4C02E7}"/>
              </a:ext>
            </a:extLst>
          </p:cNvPr>
          <p:cNvSpPr>
            <a:spLocks noGrp="1"/>
          </p:cNvSpPr>
          <p:nvPr>
            <p:ph type="body" idx="13"/>
          </p:nvPr>
        </p:nvSpPr>
        <p:spPr>
          <a:xfrm>
            <a:off x="358799" y="1452878"/>
            <a:ext cx="6289651" cy="1976122"/>
          </a:xfrm>
        </p:spPr>
        <p:txBody>
          <a:bodyPr>
            <a:normAutofit/>
          </a:bodyPr>
          <a:lstStyle/>
          <a:p>
            <a:pPr marL="0" indent="0">
              <a:buNone/>
            </a:pPr>
            <a:r>
              <a:rPr lang="en-US" sz="3000" dirty="0">
                <a:solidFill>
                  <a:srgbClr val="004A98"/>
                </a:solidFill>
                <a:latin typeface="DIN Alternate" panose="020B0500000000000000" pitchFamily="34" charset="77"/>
                <a:cs typeface="+mj-cs"/>
              </a:rPr>
              <a:t>Make better benefits choices with ALEX.</a:t>
            </a:r>
          </a:p>
          <a:p>
            <a:pPr marL="0" indent="0">
              <a:buNone/>
            </a:pPr>
            <a:r>
              <a:rPr lang="en-US" sz="1600" b="1" dirty="0">
                <a:latin typeface="DIN Alternate" panose="020B0500000000000000"/>
              </a:rPr>
              <a:t>Because you shouldn’t need a PhD to pick a health plan.</a:t>
            </a:r>
            <a:r>
              <a:rPr lang="en-US" sz="1600" dirty="0">
                <a:latin typeface="DIN Alternate" panose="020B0500000000000000"/>
              </a:rPr>
              <a:t> </a:t>
            </a:r>
          </a:p>
          <a:p>
            <a:pPr marL="0" indent="0">
              <a:buNone/>
            </a:pPr>
            <a:r>
              <a:rPr lang="en-US" dirty="0">
                <a:latin typeface="DIN Alternate" panose="020B0500000000000000"/>
              </a:rPr>
              <a:t>ALEX is an interactive online experience designed to help you make confident choices about your benefits during enrollment. Just answer a few questions about your preferences and health care needs, and ALEX can narrow it down to only show you plan options that give you the best coverage for the lowest cost.</a:t>
            </a:r>
          </a:p>
          <a:p>
            <a:pPr marL="0" indent="0">
              <a:buNone/>
            </a:pPr>
            <a:endParaRPr lang="en-US" b="1" dirty="0"/>
          </a:p>
          <a:p>
            <a:pPr marL="0" indent="0">
              <a:buNone/>
            </a:pPr>
            <a:endParaRPr lang="en-US" dirty="0"/>
          </a:p>
        </p:txBody>
      </p:sp>
      <p:graphicFrame>
        <p:nvGraphicFramePr>
          <p:cNvPr id="4" name="Diagram 3">
            <a:extLst>
              <a:ext uri="{FF2B5EF4-FFF2-40B4-BE49-F238E27FC236}">
                <a16:creationId xmlns:a16="http://schemas.microsoft.com/office/drawing/2014/main" id="{A082CCCE-1EF1-CC6A-7D09-E7D5D96C09C3}"/>
              </a:ext>
            </a:extLst>
          </p:cNvPr>
          <p:cNvGraphicFramePr/>
          <p:nvPr/>
        </p:nvGraphicFramePr>
        <p:xfrm>
          <a:off x="-41251" y="2994403"/>
          <a:ext cx="6689701" cy="39969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Google Shape;34;p3">
            <a:extLst>
              <a:ext uri="{FF2B5EF4-FFF2-40B4-BE49-F238E27FC236}">
                <a16:creationId xmlns:a16="http://schemas.microsoft.com/office/drawing/2014/main" id="{A78C6809-DF9C-8A0A-7841-AD9E4321EE42}"/>
              </a:ext>
            </a:extLst>
          </p:cNvPr>
          <p:cNvPicPr preferRelativeResize="0"/>
          <p:nvPr/>
        </p:nvPicPr>
        <p:blipFill>
          <a:blip r:embed="rId8">
            <a:alphaModFix/>
          </a:blip>
          <a:stretch>
            <a:fillRect/>
          </a:stretch>
        </p:blipFill>
        <p:spPr>
          <a:xfrm>
            <a:off x="6648450" y="1641034"/>
            <a:ext cx="2123072" cy="1165213"/>
          </a:xfrm>
          <a:prstGeom prst="rect">
            <a:avLst/>
          </a:prstGeom>
          <a:noFill/>
          <a:ln>
            <a:noFill/>
          </a:ln>
        </p:spPr>
      </p:pic>
    </p:spTree>
    <p:extLst>
      <p:ext uri="{BB962C8B-B14F-4D97-AF65-F5344CB8AC3E}">
        <p14:creationId xmlns:p14="http://schemas.microsoft.com/office/powerpoint/2010/main" val="5933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0F43C8-D95B-DFB9-EC51-BB3B7F3C1733}"/>
              </a:ext>
            </a:extLst>
          </p:cNvPr>
          <p:cNvSpPr>
            <a:spLocks noGrp="1"/>
          </p:cNvSpPr>
          <p:nvPr>
            <p:ph type="title"/>
          </p:nvPr>
        </p:nvSpPr>
        <p:spPr>
          <a:xfrm>
            <a:off x="358800" y="0"/>
            <a:ext cx="7149439" cy="904239"/>
          </a:xfrm>
        </p:spPr>
        <p:txBody>
          <a:bodyPr/>
          <a:lstStyle/>
          <a:p>
            <a:r>
              <a:rPr lang="en-US" dirty="0"/>
              <a:t>COST OVERVIEW | WHO PAYS?</a:t>
            </a:r>
          </a:p>
        </p:txBody>
      </p:sp>
      <p:graphicFrame>
        <p:nvGraphicFramePr>
          <p:cNvPr id="6" name="Table 5">
            <a:extLst>
              <a:ext uri="{FF2B5EF4-FFF2-40B4-BE49-F238E27FC236}">
                <a16:creationId xmlns:a16="http://schemas.microsoft.com/office/drawing/2014/main" id="{899D03EF-0F9F-B863-BEB5-80359B4BC9FF}"/>
              </a:ext>
            </a:extLst>
          </p:cNvPr>
          <p:cNvGraphicFramePr>
            <a:graphicFrameLocks noGrp="1"/>
          </p:cNvGraphicFramePr>
          <p:nvPr>
            <p:extLst>
              <p:ext uri="{D42A27DB-BD31-4B8C-83A1-F6EECF244321}">
                <p14:modId xmlns:p14="http://schemas.microsoft.com/office/powerpoint/2010/main" val="2766534747"/>
              </p:ext>
            </p:extLst>
          </p:nvPr>
        </p:nvGraphicFramePr>
        <p:xfrm>
          <a:off x="502920" y="1337310"/>
          <a:ext cx="8136255" cy="3836227"/>
        </p:xfrm>
        <a:graphic>
          <a:graphicData uri="http://schemas.openxmlformats.org/drawingml/2006/table">
            <a:tbl>
              <a:tblPr firstRow="1" bandRow="1">
                <a:tableStyleId>{5C22544A-7EE6-4342-B048-85BDC9FD1C3A}</a:tableStyleId>
              </a:tblPr>
              <a:tblGrid>
                <a:gridCol w="3802272">
                  <a:extLst>
                    <a:ext uri="{9D8B030D-6E8A-4147-A177-3AD203B41FA5}">
                      <a16:colId xmlns:a16="http://schemas.microsoft.com/office/drawing/2014/main" val="1180165586"/>
                    </a:ext>
                  </a:extLst>
                </a:gridCol>
                <a:gridCol w="1444661">
                  <a:extLst>
                    <a:ext uri="{9D8B030D-6E8A-4147-A177-3AD203B41FA5}">
                      <a16:colId xmlns:a16="http://schemas.microsoft.com/office/drawing/2014/main" val="518142607"/>
                    </a:ext>
                  </a:extLst>
                </a:gridCol>
                <a:gridCol w="1444661">
                  <a:extLst>
                    <a:ext uri="{9D8B030D-6E8A-4147-A177-3AD203B41FA5}">
                      <a16:colId xmlns:a16="http://schemas.microsoft.com/office/drawing/2014/main" val="2404504584"/>
                    </a:ext>
                  </a:extLst>
                </a:gridCol>
                <a:gridCol w="1444661">
                  <a:extLst>
                    <a:ext uri="{9D8B030D-6E8A-4147-A177-3AD203B41FA5}">
                      <a16:colId xmlns:a16="http://schemas.microsoft.com/office/drawing/2014/main" val="525808888"/>
                    </a:ext>
                  </a:extLst>
                </a:gridCol>
              </a:tblGrid>
              <a:tr h="315497">
                <a:tc>
                  <a:txBody>
                    <a:bodyPr/>
                    <a:lstStyle/>
                    <a:p>
                      <a:pPr algn="ctr"/>
                      <a:endParaRPr lang="en-US" dirty="0">
                        <a:solidFill>
                          <a:schemeClr val="bg1"/>
                        </a:solidFill>
                        <a:latin typeface="Segoe UI" panose="020B0502040204020203" pitchFamily="34" charset="0"/>
                        <a:cs typeface="Segoe UI" panose="020B0502040204020203"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4A98"/>
                    </a:solidFill>
                  </a:tcPr>
                </a:tc>
                <a:tc>
                  <a:txBody>
                    <a:bodyPr/>
                    <a:lstStyle/>
                    <a:p>
                      <a:pPr algn="ctr"/>
                      <a:r>
                        <a:rPr lang="en-US" sz="1400" b="1" i="0" kern="1200" dirty="0">
                          <a:solidFill>
                            <a:schemeClr val="bg1"/>
                          </a:solidFill>
                          <a:latin typeface="DIN 2014 Light" panose="020B0404020202020204" pitchFamily="34" charset="77"/>
                          <a:ea typeface="+mn-ea"/>
                          <a:cs typeface="+mn-cs"/>
                        </a:rPr>
                        <a:t>Enstor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4A98"/>
                    </a:solidFill>
                  </a:tcPr>
                </a:tc>
                <a:tc>
                  <a:txBody>
                    <a:bodyPr/>
                    <a:lstStyle/>
                    <a:p>
                      <a:pPr algn="ctr"/>
                      <a:r>
                        <a:rPr lang="en-US" sz="1400" b="1" i="0" kern="1200" dirty="0">
                          <a:solidFill>
                            <a:schemeClr val="bg1"/>
                          </a:solidFill>
                          <a:latin typeface="DIN 2014 Light" panose="020B0404020202020204" pitchFamily="34" charset="77"/>
                          <a:ea typeface="+mn-ea"/>
                          <a:cs typeface="+mn-cs"/>
                        </a:rPr>
                        <a:t>You</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4A98"/>
                    </a:solidFill>
                  </a:tcPr>
                </a:tc>
                <a:tc>
                  <a:txBody>
                    <a:bodyPr/>
                    <a:lstStyle/>
                    <a:p>
                      <a:pPr algn="ctr"/>
                      <a:r>
                        <a:rPr lang="en-US" sz="1400" b="1" i="0" kern="1200" dirty="0">
                          <a:solidFill>
                            <a:schemeClr val="bg1"/>
                          </a:solidFill>
                          <a:latin typeface="DIN 2014 Light" panose="020B0404020202020204" pitchFamily="34" charset="77"/>
                          <a:ea typeface="+mn-ea"/>
                          <a:cs typeface="+mn-cs"/>
                        </a:rPr>
                        <a:t>Shared</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4A98"/>
                    </a:solidFill>
                  </a:tcPr>
                </a:tc>
                <a:extLst>
                  <a:ext uri="{0D108BD9-81ED-4DB2-BD59-A6C34878D82A}">
                    <a16:rowId xmlns:a16="http://schemas.microsoft.com/office/drawing/2014/main" val="2558687014"/>
                  </a:ext>
                </a:extLst>
              </a:tr>
              <a:tr h="315497">
                <a:tc>
                  <a:txBody>
                    <a:bodyPr/>
                    <a:lstStyle/>
                    <a:p>
                      <a:pPr algn="l"/>
                      <a:r>
                        <a:rPr lang="en-US" sz="1400" b="0" i="0" kern="1200" dirty="0">
                          <a:solidFill>
                            <a:schemeClr val="tx1">
                              <a:lumMod val="65000"/>
                              <a:lumOff val="35000"/>
                            </a:schemeClr>
                          </a:solidFill>
                          <a:latin typeface="DIN 2014 Light" panose="020B0404020202020204" pitchFamily="34" charset="77"/>
                          <a:cs typeface="+mn-cs"/>
                        </a:rPr>
                        <a:t>Medical</a:t>
                      </a:r>
                    </a:p>
                  </a:txBody>
                  <a:tcPr anchor="ctr">
                    <a:lnT w="12700" cmpd="sng">
                      <a:noFill/>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12700" cmpd="sng">
                      <a:noFill/>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1400" b="0" i="0" kern="1200" dirty="0">
                        <a:solidFill>
                          <a:srgbClr val="004A98"/>
                        </a:solidFill>
                        <a:latin typeface="DIN 2014 Light" panose="020B0404020202020204" pitchFamily="34" charset="77"/>
                        <a:cs typeface="+mn-cs"/>
                      </a:endParaRPr>
                    </a:p>
                  </a:txBody>
                  <a:tcPr anchor="ctr">
                    <a:lnT w="12700" cmpd="sng">
                      <a:noFill/>
                    </a:lnT>
                    <a:lnB w="3175" cap="flat" cmpd="sng" algn="ctr">
                      <a:solidFill>
                        <a:schemeClr val="bg1">
                          <a:lumMod val="65000"/>
                        </a:schemeClr>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b="0" i="0" kern="1200" dirty="0">
                          <a:solidFill>
                            <a:srgbClr val="004A98"/>
                          </a:solidFill>
                          <a:latin typeface="DIN 2014 Light" panose="020B0404020202020204" pitchFamily="34" charset="77"/>
                          <a:cs typeface="+mn-cs"/>
                          <a:sym typeface="Wingdings" panose="05000000000000000000" pitchFamily="2" charset="2"/>
                        </a:rPr>
                        <a:t></a:t>
                      </a:r>
                      <a:endParaRPr lang="en-US" sz="1400" b="0" i="0" kern="1200" dirty="0">
                        <a:solidFill>
                          <a:srgbClr val="004A98"/>
                        </a:solidFill>
                        <a:latin typeface="DIN 2014 Light" panose="020B0404020202020204" pitchFamily="34" charset="77"/>
                        <a:cs typeface="+mn-cs"/>
                      </a:endParaRPr>
                    </a:p>
                  </a:txBody>
                  <a:tcPr anchor="ctr">
                    <a:lnT w="12700" cmpd="sng">
                      <a:noFill/>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15831769"/>
                  </a:ext>
                </a:extLst>
              </a:tr>
              <a:tr h="315497">
                <a:tc>
                  <a:txBody>
                    <a:bodyPr/>
                    <a:lstStyle/>
                    <a:p>
                      <a:pPr algn="l"/>
                      <a:r>
                        <a:rPr lang="en-US" sz="1400" b="0" i="0" kern="1200" dirty="0">
                          <a:solidFill>
                            <a:schemeClr val="tx1">
                              <a:lumMod val="65000"/>
                              <a:lumOff val="35000"/>
                            </a:schemeClr>
                          </a:solidFill>
                          <a:latin typeface="DIN 2014 Light" panose="020B0404020202020204" pitchFamily="34" charset="77"/>
                          <a:cs typeface="+mn-cs"/>
                        </a:rPr>
                        <a:t>Health Savings Account (HSA)</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sz="1400" b="0" i="0" kern="1200" dirty="0">
                          <a:solidFill>
                            <a:srgbClr val="004A98"/>
                          </a:solidFill>
                          <a:latin typeface="DIN 2014 Light" panose="020B0404020202020204" pitchFamily="34" charset="77"/>
                          <a:cs typeface="+mn-cs"/>
                          <a:sym typeface="Wingdings" panose="05000000000000000000" pitchFamily="2" charset="2"/>
                        </a:rPr>
                        <a:t></a:t>
                      </a: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70500619"/>
                  </a:ext>
                </a:extLst>
              </a:tr>
              <a:tr h="315497">
                <a:tc>
                  <a:txBody>
                    <a:bodyPr/>
                    <a:lstStyle/>
                    <a:p>
                      <a:pPr algn="l"/>
                      <a:r>
                        <a:rPr lang="en-US" sz="1400" b="0" i="0" kern="1200" dirty="0">
                          <a:solidFill>
                            <a:schemeClr val="tx1">
                              <a:lumMod val="65000"/>
                              <a:lumOff val="35000"/>
                            </a:schemeClr>
                          </a:solidFill>
                          <a:latin typeface="DIN 2014 Light" panose="020B0404020202020204" pitchFamily="34" charset="77"/>
                          <a:cs typeface="+mn-cs"/>
                        </a:rPr>
                        <a:t>Cash in Lieu Program</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b="0" i="0" kern="1200" dirty="0">
                          <a:solidFill>
                            <a:srgbClr val="004A98"/>
                          </a:solidFill>
                          <a:latin typeface="DIN 2014 Light" panose="020B0404020202020204" pitchFamily="34" charset="77"/>
                          <a:cs typeface="+mn-cs"/>
                          <a:sym typeface="Wingdings" panose="05000000000000000000" pitchFamily="2" charset="2"/>
                        </a:rPr>
                        <a:t></a:t>
                      </a: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39009056"/>
                  </a:ext>
                </a:extLst>
              </a:tr>
              <a:tr h="315497">
                <a:tc>
                  <a:txBody>
                    <a:bodyPr/>
                    <a:lstStyle/>
                    <a:p>
                      <a:pPr algn="l"/>
                      <a:r>
                        <a:rPr lang="en-US" sz="1400" b="0" i="0" kern="1200" dirty="0">
                          <a:solidFill>
                            <a:schemeClr val="tx1">
                              <a:lumMod val="65000"/>
                              <a:lumOff val="35000"/>
                            </a:schemeClr>
                          </a:solidFill>
                          <a:latin typeface="DIN 2014 Light" panose="020B0404020202020204" pitchFamily="34" charset="77"/>
                          <a:cs typeface="+mn-cs"/>
                        </a:rPr>
                        <a:t>Dental</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sz="1400" b="0" i="0" kern="1200" dirty="0">
                          <a:solidFill>
                            <a:srgbClr val="004A98"/>
                          </a:solidFill>
                          <a:latin typeface="DIN 2014 Light" panose="020B0404020202020204" pitchFamily="34" charset="77"/>
                          <a:cs typeface="+mn-cs"/>
                          <a:sym typeface="Wingdings" panose="05000000000000000000" pitchFamily="2" charset="2"/>
                        </a:rPr>
                        <a:t></a:t>
                      </a: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98484644"/>
                  </a:ext>
                </a:extLst>
              </a:tr>
              <a:tr h="315497">
                <a:tc>
                  <a:txBody>
                    <a:bodyPr/>
                    <a:lstStyle/>
                    <a:p>
                      <a:pPr algn="l"/>
                      <a:r>
                        <a:rPr lang="en-US" sz="1400" b="0" i="0" kern="1200" dirty="0">
                          <a:solidFill>
                            <a:schemeClr val="tx1">
                              <a:lumMod val="65000"/>
                              <a:lumOff val="35000"/>
                            </a:schemeClr>
                          </a:solidFill>
                          <a:latin typeface="DIN 2014 Light" panose="020B0404020202020204"/>
                          <a:cs typeface="+mn-cs"/>
                        </a:rPr>
                        <a:t>Vision</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sz="1400" b="0" i="0" kern="1200" dirty="0">
                          <a:solidFill>
                            <a:srgbClr val="004A98"/>
                          </a:solidFill>
                          <a:latin typeface="DIN 2014 Light" panose="020B0404020202020204" pitchFamily="34" charset="77"/>
                          <a:cs typeface="+mn-cs"/>
                          <a:sym typeface="Wingdings" panose="05000000000000000000" pitchFamily="2" charset="2"/>
                        </a:rPr>
                        <a:t></a:t>
                      </a: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75008525"/>
                  </a:ext>
                </a:extLst>
              </a:tr>
              <a:tr h="315497">
                <a:tc>
                  <a:txBody>
                    <a:bodyPr/>
                    <a:lstStyle/>
                    <a:p>
                      <a:pPr algn="l"/>
                      <a:r>
                        <a:rPr lang="en-US" sz="1400" b="0" i="0" kern="1200" dirty="0">
                          <a:solidFill>
                            <a:schemeClr val="tx1">
                              <a:lumMod val="65000"/>
                              <a:lumOff val="35000"/>
                            </a:schemeClr>
                          </a:solidFill>
                          <a:latin typeface="DIN 2014 Light" panose="020B0404020202020204" pitchFamily="34" charset="77"/>
                          <a:cs typeface="+mn-cs"/>
                        </a:rPr>
                        <a:t>FSA </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a:r>
                        <a:rPr lang="en-US" sz="1400" b="0" i="0" kern="1200" dirty="0">
                          <a:solidFill>
                            <a:srgbClr val="004A98"/>
                          </a:solidFill>
                          <a:latin typeface="DIN 2014 Light" panose="020B0404020202020204" pitchFamily="34" charset="77"/>
                          <a:cs typeface="+mn-cs"/>
                          <a:sym typeface="Wingdings" panose="05000000000000000000" pitchFamily="2" charset="2"/>
                        </a:rPr>
                        <a:t></a:t>
                      </a: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8030100"/>
                  </a:ext>
                </a:extLst>
              </a:tr>
              <a:tr h="315497">
                <a:tc>
                  <a:txBody>
                    <a:bodyPr/>
                    <a:lstStyle/>
                    <a:p>
                      <a:pPr algn="l"/>
                      <a:r>
                        <a:rPr lang="en-US" sz="1400" b="0" i="0" kern="1200" dirty="0">
                          <a:solidFill>
                            <a:schemeClr val="tx1">
                              <a:lumMod val="65000"/>
                              <a:lumOff val="35000"/>
                            </a:schemeClr>
                          </a:solidFill>
                          <a:latin typeface="DIN 2014 Light" panose="020B0404020202020204" pitchFamily="34" charset="77"/>
                          <a:cs typeface="+mn-cs"/>
                        </a:rPr>
                        <a:t>Basic Life/AD&amp;D</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sz="1400" b="0" i="0" kern="1200" dirty="0">
                          <a:solidFill>
                            <a:srgbClr val="004A98"/>
                          </a:solidFill>
                          <a:latin typeface="DIN 2014 Light" panose="020B0404020202020204" pitchFamily="34" charset="77"/>
                          <a:cs typeface="+mn-cs"/>
                          <a:sym typeface="Wingdings" panose="05000000000000000000" pitchFamily="2" charset="2"/>
                        </a:rPr>
                        <a:t></a:t>
                      </a: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15334753"/>
                  </a:ext>
                </a:extLst>
              </a:tr>
              <a:tr h="315497">
                <a:tc>
                  <a:txBody>
                    <a:bodyPr/>
                    <a:lstStyle/>
                    <a:p>
                      <a:pPr algn="l"/>
                      <a:r>
                        <a:rPr lang="en-US" sz="1400" b="0" i="0" kern="1200" dirty="0">
                          <a:solidFill>
                            <a:schemeClr val="tx1">
                              <a:lumMod val="65000"/>
                              <a:lumOff val="35000"/>
                            </a:schemeClr>
                          </a:solidFill>
                          <a:latin typeface="DIN 2014 Light" panose="020B0404020202020204" pitchFamily="34" charset="77"/>
                          <a:cs typeface="+mn-cs"/>
                        </a:rPr>
                        <a:t>Voluntary Life/AD&amp;D</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a:r>
                        <a:rPr lang="en-US" sz="1400" b="0" i="0" kern="1200" dirty="0">
                          <a:solidFill>
                            <a:srgbClr val="004A98"/>
                          </a:solidFill>
                          <a:latin typeface="DIN 2014 Light" panose="020B0404020202020204" pitchFamily="34" charset="77"/>
                          <a:cs typeface="+mn-cs"/>
                          <a:sym typeface="Wingdings" panose="05000000000000000000" pitchFamily="2" charset="2"/>
                        </a:rPr>
                        <a:t></a:t>
                      </a: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73618964"/>
                  </a:ext>
                </a:extLst>
              </a:tr>
              <a:tr h="315497">
                <a:tc>
                  <a:txBody>
                    <a:bodyPr/>
                    <a:lstStyle/>
                    <a:p>
                      <a:pPr algn="l"/>
                      <a:r>
                        <a:rPr lang="en-US" sz="1400" b="0" i="0" kern="1200" dirty="0">
                          <a:solidFill>
                            <a:schemeClr val="tx1">
                              <a:lumMod val="65000"/>
                              <a:lumOff val="35000"/>
                            </a:schemeClr>
                          </a:solidFill>
                          <a:latin typeface="DIN 2014 Light" panose="020B0404020202020204" pitchFamily="34" charset="77"/>
                          <a:cs typeface="+mn-cs"/>
                        </a:rPr>
                        <a:t>Accident, Critical Illness, and Hospital Indemnity</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dirty="0">
                          <a:solidFill>
                            <a:srgbClr val="004A98"/>
                          </a:solidFill>
                          <a:latin typeface="DIN 2014 Light" panose="020B0404020202020204" pitchFamily="34" charset="77"/>
                          <a:cs typeface="+mn-cs"/>
                          <a:sym typeface="Wingdings" panose="05000000000000000000" pitchFamily="2" charset="2"/>
                        </a:rPr>
                        <a:t></a:t>
                      </a: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11781297"/>
                  </a:ext>
                </a:extLst>
              </a:tr>
              <a:tr h="315497">
                <a:tc>
                  <a:txBody>
                    <a:bodyPr/>
                    <a:lstStyle/>
                    <a:p>
                      <a:pPr algn="l"/>
                      <a:r>
                        <a:rPr lang="en-US" sz="1400" b="0" i="0" kern="1200" dirty="0">
                          <a:solidFill>
                            <a:schemeClr val="tx1">
                              <a:lumMod val="65000"/>
                              <a:lumOff val="35000"/>
                            </a:schemeClr>
                          </a:solidFill>
                          <a:latin typeface="DIN 2014 Light" panose="020B0404020202020204" pitchFamily="34" charset="77"/>
                          <a:cs typeface="+mn-cs"/>
                        </a:rPr>
                        <a:t>Short Term and Long-Term Disability</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sz="1400" b="0" i="0" kern="1200" dirty="0">
                          <a:solidFill>
                            <a:srgbClr val="004A98"/>
                          </a:solidFill>
                          <a:latin typeface="DIN 2014 Light" panose="020B0404020202020204" pitchFamily="34" charset="77"/>
                          <a:cs typeface="+mn-cs"/>
                          <a:sym typeface="Wingdings" panose="05000000000000000000" pitchFamily="2" charset="2"/>
                        </a:rPr>
                        <a:t></a:t>
                      </a: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48413038"/>
                  </a:ext>
                </a:extLst>
              </a:tr>
              <a:tr h="315497">
                <a:tc>
                  <a:txBody>
                    <a:bodyPr/>
                    <a:lstStyle/>
                    <a:p>
                      <a:pPr algn="l"/>
                      <a:r>
                        <a:rPr lang="en-US" sz="1400" b="0" i="0" kern="1200" dirty="0">
                          <a:solidFill>
                            <a:schemeClr val="tx1">
                              <a:lumMod val="65000"/>
                              <a:lumOff val="35000"/>
                            </a:schemeClr>
                          </a:solidFill>
                          <a:latin typeface="DIN 2014 Light" panose="020B0404020202020204" pitchFamily="34" charset="77"/>
                          <a:cs typeface="+mn-cs"/>
                        </a:rPr>
                        <a:t>Employee Assistance Program</a:t>
                      </a: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r>
                        <a:rPr lang="en-US" sz="1400" b="0" i="0" kern="1200" dirty="0">
                          <a:solidFill>
                            <a:srgbClr val="004A98"/>
                          </a:solidFill>
                          <a:latin typeface="DIN 2014 Light" panose="020B0404020202020204" pitchFamily="34" charset="77"/>
                          <a:cs typeface="+mn-cs"/>
                          <a:sym typeface="Wingdings" panose="05000000000000000000" pitchFamily="2" charset="2"/>
                        </a:rPr>
                        <a:t></a:t>
                      </a: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a:txBody>
                    <a:bodyPr/>
                    <a:lstStyle/>
                    <a:p>
                      <a:pPr algn="ctr"/>
                      <a:endParaRPr lang="en-US" sz="1400" b="0" i="0" kern="1200" dirty="0">
                        <a:solidFill>
                          <a:srgbClr val="004A98"/>
                        </a:solidFill>
                        <a:latin typeface="DIN 2014 Light" panose="020B0404020202020204" pitchFamily="34" charset="77"/>
                        <a:cs typeface="+mn-cs"/>
                      </a:endParaRPr>
                    </a:p>
                  </a:txBody>
                  <a:tcPr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78911164"/>
                  </a:ext>
                </a:extLst>
              </a:tr>
            </a:tbl>
          </a:graphicData>
        </a:graphic>
      </p:graphicFrame>
    </p:spTree>
    <p:extLst>
      <p:ext uri="{BB962C8B-B14F-4D97-AF65-F5344CB8AC3E}">
        <p14:creationId xmlns:p14="http://schemas.microsoft.com/office/powerpoint/2010/main" val="426492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03B7FB-EF4E-637B-EC4E-31B8A34B1B7E}"/>
              </a:ext>
            </a:extLst>
          </p:cNvPr>
          <p:cNvSpPr>
            <a:spLocks noGrp="1"/>
          </p:cNvSpPr>
          <p:nvPr>
            <p:ph type="title"/>
          </p:nvPr>
        </p:nvSpPr>
        <p:spPr/>
        <p:txBody>
          <a:bodyPr>
            <a:normAutofit/>
          </a:bodyPr>
          <a:lstStyle/>
          <a:p>
            <a:r>
              <a:rPr lang="en-US" sz="3200" dirty="0">
                <a:solidFill>
                  <a:schemeClr val="tx1">
                    <a:lumMod val="65000"/>
                    <a:lumOff val="35000"/>
                  </a:schemeClr>
                </a:solidFill>
                <a:latin typeface="DIN 2014 Light" panose="020B0404020202020204" pitchFamily="34" charset="77"/>
                <a:cs typeface="+mn-cs"/>
              </a:rPr>
              <a:t>MEDICAL PLANS</a:t>
            </a:r>
          </a:p>
        </p:txBody>
      </p:sp>
      <p:sp>
        <p:nvSpPr>
          <p:cNvPr id="8" name="Text Placeholder 7">
            <a:extLst>
              <a:ext uri="{FF2B5EF4-FFF2-40B4-BE49-F238E27FC236}">
                <a16:creationId xmlns:a16="http://schemas.microsoft.com/office/drawing/2014/main" id="{A3295C3E-38AE-06EC-DFF5-A7F460BAD7A4}"/>
              </a:ext>
            </a:extLst>
          </p:cNvPr>
          <p:cNvSpPr>
            <a:spLocks noGrp="1"/>
          </p:cNvSpPr>
          <p:nvPr>
            <p:ph type="body" idx="13"/>
          </p:nvPr>
        </p:nvSpPr>
        <p:spPr/>
        <p:txBody>
          <a:bodyPr/>
          <a:lstStyle/>
          <a:p>
            <a:endParaRPr lang="en-US" dirty="0">
              <a:solidFill>
                <a:srgbClr val="FFC51E"/>
              </a:solidFill>
            </a:endParaRPr>
          </a:p>
          <a:p>
            <a:r>
              <a:rPr lang="en-US" dirty="0"/>
              <a:t>Administered by </a:t>
            </a:r>
          </a:p>
          <a:p>
            <a:r>
              <a:rPr lang="en-US" dirty="0"/>
              <a:t>Blue Cross Blue Shield of Texas</a:t>
            </a:r>
          </a:p>
        </p:txBody>
      </p:sp>
    </p:spTree>
    <p:extLst>
      <p:ext uri="{BB962C8B-B14F-4D97-AF65-F5344CB8AC3E}">
        <p14:creationId xmlns:p14="http://schemas.microsoft.com/office/powerpoint/2010/main" val="38367407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6066</TotalTime>
  <Words>6492</Words>
  <Application>Microsoft Office PowerPoint</Application>
  <PresentationFormat>On-screen Show (4:3)</PresentationFormat>
  <Paragraphs>657</Paragraphs>
  <Slides>50</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Arial</vt:lpstr>
      <vt:lpstr>Calibri</vt:lpstr>
      <vt:lpstr>DIN 2014 Light</vt:lpstr>
      <vt:lpstr>DIN Alternate</vt:lpstr>
      <vt:lpstr>Segoe UI</vt:lpstr>
      <vt:lpstr>Symbol</vt:lpstr>
      <vt:lpstr>Wingdings</vt:lpstr>
      <vt:lpstr>Office Theme</vt:lpstr>
      <vt:lpstr>Enstor Employee Benefits Overview</vt:lpstr>
      <vt:lpstr>AGENDA</vt:lpstr>
      <vt:lpstr>WHAT YOU NEED TO KNOW</vt:lpstr>
      <vt:lpstr>WHAT’S NEW FOR 2026?</vt:lpstr>
      <vt:lpstr>ENROLLMENT AND ELIGIBILITY</vt:lpstr>
      <vt:lpstr>QUALIFYING LIFE EVENTS</vt:lpstr>
      <vt:lpstr>ALEX POWERED BY JELLYVISION</vt:lpstr>
      <vt:lpstr>COST OVERVIEW | WHO PAYS?</vt:lpstr>
      <vt:lpstr>MEDICAL PLANS</vt:lpstr>
      <vt:lpstr>MEDICAL PLAN COMPARISON | HDHP vs PPO</vt:lpstr>
      <vt:lpstr>MEDICAL PLAN COMPARISON | HDHP vs PPO</vt:lpstr>
      <vt:lpstr>MEDICAL PLAN COMPARISON | PHARMACY COVERAGE</vt:lpstr>
      <vt:lpstr>MEDICAL PLAN COSTS | EMPLOYEE BI-WEEKLY PREMIUMS</vt:lpstr>
      <vt:lpstr>CASH IN LIEU PROGRAM</vt:lpstr>
      <vt:lpstr>VIRTUAL VISITS | MDLIVE</vt:lpstr>
      <vt:lpstr>BCBS MEMBER PORTAL – BLUE ACCESS FOR MEMBERS (BAM)</vt:lpstr>
      <vt:lpstr>MEMBER REWARDS</vt:lpstr>
      <vt:lpstr>FLEXIBLE SPENDING ACCOUNT (FSA)</vt:lpstr>
      <vt:lpstr>FLEXIBLE SPENDING ACCOUNT &amp;  DEPENDENT CARE SPENDING ACCOUNT</vt:lpstr>
      <vt:lpstr>HEALTH SAVINGS ACCOUNT (HSA)</vt:lpstr>
      <vt:lpstr>WHAT IS AN HSA?</vt:lpstr>
      <vt:lpstr>HSA | SAVING FOR HEALTHCARE</vt:lpstr>
      <vt:lpstr>DENTAL PLAN</vt:lpstr>
      <vt:lpstr>DENTAL PLAN BENEFITS &amp; BI-WEEKLY COST</vt:lpstr>
      <vt:lpstr>VISION PLAN</vt:lpstr>
      <vt:lpstr>VISION BENEFIT OVERVIEW</vt:lpstr>
      <vt:lpstr>LIFE &amp; DISABILITY INSURANCE</vt:lpstr>
      <vt:lpstr>BASIC LIFE AND BASIC AD&amp;D INSURANCE</vt:lpstr>
      <vt:lpstr>VOLUNTARY LIFE INSURANCE</vt:lpstr>
      <vt:lpstr>VOLUNTARY AD&amp;D INSURANCE</vt:lpstr>
      <vt:lpstr>VOLUNTARY LIFE AND VOLUNTARY AD&amp;D INSURANCE</vt:lpstr>
      <vt:lpstr>DISABILITY INSURANCE | STD &amp; LTD</vt:lpstr>
      <vt:lpstr>UNUM VALUE-ADDED BENEFITS | AVAILABLE 24/7</vt:lpstr>
      <vt:lpstr>ACCIDENTAL INJURY, CRITICAL ILLNESS &amp; HOSPITAL INDEMNITY INSURANCE</vt:lpstr>
      <vt:lpstr>ACCIDENTAL INJURY INSURANCE</vt:lpstr>
      <vt:lpstr>CRITICAL ILLNESS INSURANCE</vt:lpstr>
      <vt:lpstr>HOSPITAL INDEMNITY INSURANCE</vt:lpstr>
      <vt:lpstr>IDENTITY THEFT PROTECTION</vt:lpstr>
      <vt:lpstr>IDENTITY THEFT PROTECTION</vt:lpstr>
      <vt:lpstr>RETIREMENT ACCOUNT</vt:lpstr>
      <vt:lpstr>401(k)</vt:lpstr>
      <vt:lpstr>REMINDERS &amp; NEXT STEPS</vt:lpstr>
      <vt:lpstr>REMINDERS</vt:lpstr>
      <vt:lpstr>APPENDIX</vt:lpstr>
      <vt:lpstr>PAYCOM INSTRUCTIONS</vt:lpstr>
      <vt:lpstr>PAYCOM INSTRUCTIONS</vt:lpstr>
      <vt:lpstr>PAYCOM INSTRUCTIONS</vt:lpstr>
      <vt:lpstr>PAYCOM INSTRUCTIONS</vt:lpstr>
      <vt:lpstr>PAYCOM INSTRUCTIONS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hcies@outlook.com</dc:creator>
  <cp:lastModifiedBy>Rodgers, Vanessa</cp:lastModifiedBy>
  <cp:revision>117</cp:revision>
  <dcterms:created xsi:type="dcterms:W3CDTF">2022-07-21T18:59:24Z</dcterms:created>
  <dcterms:modified xsi:type="dcterms:W3CDTF">2025-11-06T18:25:40Z</dcterms:modified>
</cp:coreProperties>
</file>